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8"/>
  </p:notesMasterIdLst>
  <p:sldIdLst>
    <p:sldId id="256" r:id="rId5"/>
    <p:sldId id="309" r:id="rId6"/>
    <p:sldId id="258" r:id="rId7"/>
    <p:sldId id="259" r:id="rId8"/>
    <p:sldId id="339" r:id="rId9"/>
    <p:sldId id="328" r:id="rId10"/>
    <p:sldId id="317" r:id="rId11"/>
    <p:sldId id="318" r:id="rId12"/>
    <p:sldId id="310" r:id="rId13"/>
    <p:sldId id="338" r:id="rId14"/>
    <p:sldId id="279" r:id="rId15"/>
    <p:sldId id="337" r:id="rId16"/>
    <p:sldId id="329" r:id="rId17"/>
    <p:sldId id="321" r:id="rId18"/>
    <p:sldId id="311" r:id="rId19"/>
    <p:sldId id="322" r:id="rId20"/>
    <p:sldId id="330" r:id="rId21"/>
    <p:sldId id="324" r:id="rId22"/>
    <p:sldId id="325" r:id="rId23"/>
    <p:sldId id="326" r:id="rId24"/>
    <p:sldId id="312" r:id="rId25"/>
    <p:sldId id="336" r:id="rId26"/>
    <p:sldId id="313" r:id="rId27"/>
    <p:sldId id="327" r:id="rId28"/>
    <p:sldId id="331" r:id="rId29"/>
    <p:sldId id="332" r:id="rId30"/>
    <p:sldId id="333" r:id="rId31"/>
    <p:sldId id="334" r:id="rId32"/>
    <p:sldId id="335" r:id="rId33"/>
    <p:sldId id="314" r:id="rId34"/>
    <p:sldId id="315" r:id="rId35"/>
    <p:sldId id="304" r:id="rId36"/>
    <p:sldId id="285" r:id="rId37"/>
  </p:sldIdLst>
  <p:sldSz cx="12192000" cy="6858000"/>
  <p:notesSz cx="6858000" cy="9144000"/>
  <p:embeddedFontLst>
    <p:embeddedFont>
      <p:font typeface="Branding Black" panose="00000A00000000000000" charset="0"/>
      <p:bold r:id="rId3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3F803E-738E-7EEA-5B29-F0392C69EEDA}" name="Julia Maria Viudes Costa" initials="JC" userId="S::julia.costa@sistemafiep.org.br::93136bac-a444-47cf-8e60-11ed7a425d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A54"/>
    <a:srgbClr val="14143C"/>
    <a:srgbClr val="00CCD6"/>
    <a:srgbClr val="009DBC"/>
    <a:srgbClr val="9FFAFF"/>
    <a:srgbClr val="00D6C2"/>
    <a:srgbClr val="00E0EC"/>
    <a:srgbClr val="0D9CAB"/>
    <a:srgbClr val="0CACAC"/>
    <a:srgbClr val="00B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2" autoAdjust="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E9325-8DA9-46CE-96CB-F32884D73040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7F27-17E6-486A-807B-6CDDD6006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82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425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176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868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224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52C4A-120A-3FAA-BF8C-DBC4919EE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C39ABB-7AB4-20F7-D5BF-6FFABDEC9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37C5881-501B-BD19-9C56-6E4412C19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6DCB21-A3B2-7DFC-9B9F-55E6837B7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166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DD99F-160D-32D1-2D66-F624CDD9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C1122A8-1E42-4664-C109-73CC58BF8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775673-C9D1-A053-8DB8-8A4ADE1FD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2B4D36-7639-8281-7DA4-9458E845A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947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850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97328-9251-E6D0-B9FC-77D36EACD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F27804B-3833-8908-A913-6A96B0126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4FDDA2C-61ED-E7FC-DCAC-E2FE4FCC9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E51B3E-2F75-0A2B-6D9F-ABC3D7355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442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97328-9251-E6D0-B9FC-77D36EACD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F27804B-3833-8908-A913-6A96B0126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4FDDA2C-61ED-E7FC-DCAC-E2FE4FCC9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E51B3E-2F75-0A2B-6D9F-ABC3D7355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442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2733B-456F-66F0-445C-99969923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D97A9A5-C274-6ADC-2982-33FF44F3F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103D20-CBDF-2F03-4F17-FBDF8F74D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FD1830-47E6-552A-9B98-4B3E7EF39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563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9D1F1-CC1C-1F61-A8F4-A7B81206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87AE94F-12E2-43EF-E1E0-BC979518F7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C2957A6-6A8E-A3A8-BC17-46FEDB348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FF48D0-6955-0EEC-CD7E-C89BEFEB2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06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347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446C8-D1AA-EBF9-A21E-BB57BC4E5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0070143-CA13-9686-0701-8E337AE62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6BF9110-ECCA-199B-75EC-D1B3C6EA2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9AD918-5910-D3A6-5B63-DC5ACFC44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434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269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51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177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177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177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177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177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177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177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816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4267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568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446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18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280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904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280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C028-11E3-FB31-1A95-0C4021DB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132A04-9D5E-D1FC-D715-D3E6C8D50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577839E-1D02-7CB1-4F1B-61ACCB119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CAD87D-92AB-0AFC-172A-5C08E771F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08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7234-6EF0-D3E1-8A77-8198D6EA2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824B326-3CFB-1310-3FE5-AC7A93252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AF9A999-479C-0440-E886-A3D2B1B4F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50A88A-FE56-9A8D-36F6-E78106C49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5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024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0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86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35.jpeg"/><Relationship Id="rId5" Type="http://schemas.openxmlformats.org/officeDocument/2006/relationships/image" Target="../media/image25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.jp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hyperlink" Target="https://pxhere.com/es/photo/930358" TargetMode="External"/><Relationship Id="rId4" Type="http://schemas.openxmlformats.org/officeDocument/2006/relationships/image" Target="../media/image13.svg"/><Relationship Id="rId9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.jp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hyperlink" Target="https://pxhere.com/es/photo/930358" TargetMode="External"/><Relationship Id="rId4" Type="http://schemas.openxmlformats.org/officeDocument/2006/relationships/image" Target="../media/image13.svg"/><Relationship Id="rId9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.jp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.jp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hyperlink" Target="https://pxhere.com/es/photo/930358" TargetMode="External"/><Relationship Id="rId5" Type="http://schemas.openxmlformats.org/officeDocument/2006/relationships/image" Target="../media/image13.svg"/><Relationship Id="rId10" Type="http://schemas.openxmlformats.org/officeDocument/2006/relationships/image" Target="../media/image39.jpg"/><Relationship Id="rId4" Type="http://schemas.openxmlformats.org/officeDocument/2006/relationships/image" Target="../media/image12.png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.jp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hyperlink" Target="https://pxhere.com/es/photo/930358" TargetMode="External"/><Relationship Id="rId4" Type="http://schemas.openxmlformats.org/officeDocument/2006/relationships/image" Target="../media/image13.svg"/><Relationship Id="rId9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.jp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18.jp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Relationship Id="rId14" Type="http://schemas.openxmlformats.org/officeDocument/2006/relationships/image" Target="../media/image2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hyperlink" Target="https://pxhere.com/es/photo/930358" TargetMode="External"/><Relationship Id="rId4" Type="http://schemas.openxmlformats.org/officeDocument/2006/relationships/image" Target="../media/image13.svg"/><Relationship Id="rId9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12" Type="http://schemas.openxmlformats.org/officeDocument/2006/relationships/hyperlink" Target="http://stackoverflow.com/questions/33377425/er-vs-database-schema-diagram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40.jpg"/><Relationship Id="rId5" Type="http://schemas.openxmlformats.org/officeDocument/2006/relationships/image" Target="../media/image25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1.jp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13.sv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2.jpg"/><Relationship Id="rId7" Type="http://schemas.openxmlformats.org/officeDocument/2006/relationships/image" Target="../media/image33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12.png"/><Relationship Id="rId5" Type="http://schemas.openxmlformats.org/officeDocument/2006/relationships/image" Target="../media/image25.png"/><Relationship Id="rId10" Type="http://schemas.openxmlformats.org/officeDocument/2006/relationships/image" Target="../media/image11.svg"/><Relationship Id="rId4" Type="http://schemas.openxmlformats.org/officeDocument/2006/relationships/hyperlink" Target="https://www.pexels.com/pt-br/foto/34676/" TargetMode="External"/><Relationship Id="rId9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44.svg"/><Relationship Id="rId4" Type="http://schemas.openxmlformats.org/officeDocument/2006/relationships/image" Target="../media/image13.sv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50.svg"/><Relationship Id="rId4" Type="http://schemas.openxmlformats.org/officeDocument/2006/relationships/image" Target="../media/image2.svg"/><Relationship Id="rId9" Type="http://schemas.openxmlformats.org/officeDocument/2006/relationships/image" Target="../media/image49.png"/><Relationship Id="rId14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35.jpeg"/><Relationship Id="rId5" Type="http://schemas.openxmlformats.org/officeDocument/2006/relationships/image" Target="../media/image25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5005138"/>
            <a:ext cx="1648409" cy="427365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100" y="449248"/>
            <a:ext cx="549344" cy="385254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556804" y="2375697"/>
            <a:ext cx="64456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pt-BR" sz="4400" b="1" dirty="0">
                <a:solidFill>
                  <a:schemeClr val="bg1"/>
                </a:solidFill>
                <a:latin typeface="Branding Black" panose="00000A00000000000000" charset="0"/>
              </a:rPr>
              <a:t>PROJETO DE CONCLUSÃO DE CURSO</a:t>
            </a:r>
            <a:br>
              <a:rPr lang="pt-BR" sz="4400" b="1" dirty="0">
                <a:solidFill>
                  <a:schemeClr val="bg1"/>
                </a:solidFill>
                <a:latin typeface="Branding Black" panose="00000A00000000000000" charset="0"/>
              </a:rPr>
            </a:br>
            <a:r>
              <a:rPr lang="pt-BR" sz="4400" b="1" dirty="0">
                <a:solidFill>
                  <a:srgbClr val="FF0000"/>
                </a:solidFill>
                <a:latin typeface="Branding Black" panose="00000A00000000000000" charset="0"/>
              </a:rPr>
              <a:t>SESI BUCKS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EAA79DD-6EAF-D3CC-921A-6A90DAA98B45}"/>
              </a:ext>
            </a:extLst>
          </p:cNvPr>
          <p:cNvGrpSpPr/>
          <p:nvPr/>
        </p:nvGrpSpPr>
        <p:grpSpPr>
          <a:xfrm>
            <a:off x="2127377" y="1875453"/>
            <a:ext cx="8052322" cy="2835942"/>
            <a:chOff x="2127377" y="2023955"/>
            <a:chExt cx="8051366" cy="2561314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95DF4471-7EDE-9EBC-0BCF-3940E78644AE}"/>
                </a:ext>
              </a:extLst>
            </p:cNvPr>
            <p:cNvCxnSpPr/>
            <p:nvPr/>
          </p:nvCxnSpPr>
          <p:spPr>
            <a:xfrm>
              <a:off x="2146039" y="2023955"/>
              <a:ext cx="0" cy="256131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421FDFB2-E83B-C55F-E36D-20EC26DB7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6039" y="2039575"/>
              <a:ext cx="8032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8A52EF3C-78C0-5391-230F-79E8BDE51D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7377" y="4579877"/>
              <a:ext cx="8032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3ADD96DC-3525-9754-1148-74F5305E8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81" y="2039575"/>
              <a:ext cx="0" cy="48902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6F593EB9-5E97-19C4-A912-A5E71B4F324D}"/>
                </a:ext>
              </a:extLst>
            </p:cNvPr>
            <p:cNvCxnSpPr>
              <a:cxnSpLocks/>
            </p:cNvCxnSpPr>
            <p:nvPr/>
          </p:nvCxnSpPr>
          <p:spPr>
            <a:xfrm>
              <a:off x="10143574" y="4090856"/>
              <a:ext cx="0" cy="48902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57596" y="2693127"/>
            <a:ext cx="404970" cy="1099553"/>
          </a:xfrm>
          <a:prstGeom prst="rect">
            <a:avLst/>
          </a:prstGeom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2BE"/>
              </a:solidFill>
            </a:endParaRP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529D7BD3-05CC-2E0A-2925-8E4B6C9120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9699" y="403352"/>
            <a:ext cx="1541178" cy="43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DOCUMENTO DE REQUISITOS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FF0000"/>
                </a:solidFill>
                <a:latin typeface="Branding Black" panose="00000A00000000000000" charset="0"/>
              </a:rPr>
              <a:t>ETAPA 2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FFBFD48-FB4A-9167-2489-002E32D17211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7B9C220-0099-BF18-9F8E-C7186344F43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50BD8CDB-B6C4-3AF6-7BD9-2149B0DD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CBDD9D-0BAE-E280-8D0E-E069F2856033}"/>
              </a:ext>
            </a:extLst>
          </p:cNvPr>
          <p:cNvSpPr txBox="1"/>
          <p:nvPr/>
        </p:nvSpPr>
        <p:spPr>
          <a:xfrm>
            <a:off x="6435966" y="2028462"/>
            <a:ext cx="55404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 projeto conta com 5 requisitos funcionais e 9 requisitos não funcionais, sendo 100% deles contemplados no sistema final. Estes requisitos foram cuidadosamente priorizados para garantir que todas as funcionalidades essenciais, importantes e desejáveis fossem atendidas, proporcionando uma experiência fluida, consistente e segura para os usuários do sistema.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F5C713-83A2-2729-DA67-3B4B330D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51" y="3043474"/>
            <a:ext cx="5752508" cy="384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93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Pessoa de negócios apontando para tablet em reunião">
            <a:extLst>
              <a:ext uri="{FF2B5EF4-FFF2-40B4-BE49-F238E27FC236}">
                <a16:creationId xmlns:a16="http://schemas.microsoft.com/office/drawing/2014/main" id="{2B361FF3-AB1D-4D6E-9CB7-15B9D478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70"/>
          <a:stretch/>
        </p:blipFill>
        <p:spPr>
          <a:xfrm>
            <a:off x="6260841" y="-8878"/>
            <a:ext cx="5929996" cy="668424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70AA868-B2A5-4091-BA84-6255BFA1CC84}"/>
              </a:ext>
            </a:extLst>
          </p:cNvPr>
          <p:cNvSpPr/>
          <p:nvPr/>
        </p:nvSpPr>
        <p:spPr>
          <a:xfrm>
            <a:off x="927239" y="1856930"/>
            <a:ext cx="793872" cy="7864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13BF751-EAB1-4622-9380-2C78B949B1BA}"/>
              </a:ext>
            </a:extLst>
          </p:cNvPr>
          <p:cNvSpPr txBox="1"/>
          <p:nvPr/>
        </p:nvSpPr>
        <p:spPr>
          <a:xfrm>
            <a:off x="1721111" y="1629873"/>
            <a:ext cx="4092272" cy="26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14143C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Controle de Estoque: Permitir que os usuários gerenciem o estoque de insumos de forma prática, ajudando a evitar desperdícios e garantir a disponibilidade dos produtos.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pt-BR" b="1" dirty="0">
                <a:solidFill>
                  <a:srgbClr val="14143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Prioridade: Essencial</a:t>
            </a:r>
            <a:endParaRPr lang="pt-BR" sz="1800" b="1" dirty="0">
              <a:solidFill>
                <a:srgbClr val="14143C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E88D189-E1A1-4C4F-B54E-0C37E1949867}"/>
              </a:ext>
            </a:extLst>
          </p:cNvPr>
          <p:cNvSpPr/>
          <p:nvPr/>
        </p:nvSpPr>
        <p:spPr>
          <a:xfrm rot="10800000">
            <a:off x="0" y="3859887"/>
            <a:ext cx="264039" cy="29981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77DF0E9-E487-4B24-8FE8-83E3856C1BFC}"/>
              </a:ext>
            </a:extLst>
          </p:cNvPr>
          <p:cNvSpPr/>
          <p:nvPr/>
        </p:nvSpPr>
        <p:spPr>
          <a:xfrm>
            <a:off x="6096000" y="-8878"/>
            <a:ext cx="264039" cy="5831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CD2B02B-3361-4126-8CD9-0BDC3F788D9D}"/>
              </a:ext>
            </a:extLst>
          </p:cNvPr>
          <p:cNvSpPr txBox="1"/>
          <p:nvPr/>
        </p:nvSpPr>
        <p:spPr>
          <a:xfrm>
            <a:off x="780269" y="719237"/>
            <a:ext cx="505496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REQUISITOS 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FF0000"/>
                </a:solidFill>
                <a:latin typeface="Branding Black" panose="00000A00000000000000" charset="0"/>
              </a:rPr>
              <a:t>FUNCIONAIS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43772CD-E6D8-92D8-F7EF-8A301141EDF9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ADDC3F3-724F-3001-D7B9-CB366E9C1A32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D6F70149-6E28-99E3-01E4-5900938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48920F-CCE4-15AD-2ED3-5A918065BC2F}"/>
              </a:ext>
            </a:extLst>
          </p:cNvPr>
          <p:cNvSpPr txBox="1"/>
          <p:nvPr/>
        </p:nvSpPr>
        <p:spPr>
          <a:xfrm>
            <a:off x="927239" y="2050119"/>
            <a:ext cx="793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RF01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DD3DF09-9EC3-2DF3-8FB8-F2331ED5962B}"/>
              </a:ext>
            </a:extLst>
          </p:cNvPr>
          <p:cNvSpPr/>
          <p:nvPr/>
        </p:nvSpPr>
        <p:spPr>
          <a:xfrm>
            <a:off x="927239" y="4432401"/>
            <a:ext cx="793872" cy="7864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RF02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2BE8C74-2F4B-A5DB-BB96-57B88711ADBF}"/>
              </a:ext>
            </a:extLst>
          </p:cNvPr>
          <p:cNvSpPr txBox="1"/>
          <p:nvPr/>
        </p:nvSpPr>
        <p:spPr>
          <a:xfrm>
            <a:off x="1729183" y="4241232"/>
            <a:ext cx="4114126" cy="3681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Controle de Vendas: Facilitar o registro e acompanhamento das vendas diárias, permitindo que os proprietários tenham uma visão clara do desempenho financeiro de suas cafeterias. 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pt-BR" b="1" dirty="0">
                <a:solidFill>
                  <a:srgbClr val="14143C"/>
                </a:solidFill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Prioridade: Essencial</a:t>
            </a:r>
            <a:endParaRPr lang="pt-BR" sz="1800" b="1" dirty="0">
              <a:solidFill>
                <a:srgbClr val="14143C"/>
              </a:solidFill>
              <a:effectLst/>
              <a:latin typeface="Calibri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endParaRPr lang="pt-BR" sz="1800" b="1" dirty="0">
              <a:solidFill>
                <a:srgbClr val="14143C"/>
              </a:solidFill>
              <a:effectLst/>
              <a:latin typeface="Calibri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endParaRPr lang="pt-BR" sz="1800" b="1" dirty="0">
              <a:solidFill>
                <a:srgbClr val="14143C"/>
              </a:solidFill>
              <a:effectLst/>
              <a:latin typeface="Calibri (corpo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6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70AA868-B2A5-4091-BA84-6255BFA1CC84}"/>
              </a:ext>
            </a:extLst>
          </p:cNvPr>
          <p:cNvSpPr/>
          <p:nvPr/>
        </p:nvSpPr>
        <p:spPr>
          <a:xfrm>
            <a:off x="898045" y="2056984"/>
            <a:ext cx="793872" cy="7864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13BF751-EAB1-4622-9380-2C78B949B1BA}"/>
              </a:ext>
            </a:extLst>
          </p:cNvPr>
          <p:cNvSpPr txBox="1"/>
          <p:nvPr/>
        </p:nvSpPr>
        <p:spPr>
          <a:xfrm>
            <a:off x="1721111" y="2039027"/>
            <a:ext cx="4092272" cy="378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b="1" dirty="0">
                <a:solidFill>
                  <a:srgbClr val="14143C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Gestão de Usuários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b="1" dirty="0">
                <a:solidFill>
                  <a:srgbClr val="14143C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Prioridade: Importante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b="1" dirty="0">
                <a:solidFill>
                  <a:srgbClr val="14143C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Descrição: O sistema deve permitir que no mesmo usuário e senha todos os funcionários possam acessar o sistema e fazer o uso.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endParaRPr lang="pt-BR" sz="1800" b="1" dirty="0">
              <a:solidFill>
                <a:srgbClr val="14143C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E88D189-E1A1-4C4F-B54E-0C37E1949867}"/>
              </a:ext>
            </a:extLst>
          </p:cNvPr>
          <p:cNvSpPr/>
          <p:nvPr/>
        </p:nvSpPr>
        <p:spPr>
          <a:xfrm rot="10800000">
            <a:off x="0" y="3859887"/>
            <a:ext cx="264039" cy="29981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77DF0E9-E487-4B24-8FE8-83E3856C1BFC}"/>
              </a:ext>
            </a:extLst>
          </p:cNvPr>
          <p:cNvSpPr/>
          <p:nvPr/>
        </p:nvSpPr>
        <p:spPr>
          <a:xfrm>
            <a:off x="6096000" y="-8878"/>
            <a:ext cx="264039" cy="5831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CD2B02B-3361-4126-8CD9-0BDC3F788D9D}"/>
              </a:ext>
            </a:extLst>
          </p:cNvPr>
          <p:cNvSpPr txBox="1"/>
          <p:nvPr/>
        </p:nvSpPr>
        <p:spPr>
          <a:xfrm>
            <a:off x="780269" y="719237"/>
            <a:ext cx="505496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REQUISITOS 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FF0000"/>
                </a:solidFill>
                <a:latin typeface="Branding Black" panose="00000A00000000000000" charset="0"/>
              </a:rPr>
              <a:t>FUNCIONAIS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43772CD-E6D8-92D8-F7EF-8A301141EDF9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ADDC3F3-724F-3001-D7B9-CB366E9C1A32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D6F70149-6E28-99E3-01E4-5900938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48920F-CCE4-15AD-2ED3-5A918065BC2F}"/>
              </a:ext>
            </a:extLst>
          </p:cNvPr>
          <p:cNvSpPr txBox="1"/>
          <p:nvPr/>
        </p:nvSpPr>
        <p:spPr>
          <a:xfrm>
            <a:off x="780270" y="2183641"/>
            <a:ext cx="107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RF03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185918-B138-AD48-9AD2-B9E0A9F3E1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360040" y="-59789"/>
            <a:ext cx="5830798" cy="67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2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7948D-A5D8-0BCB-F9C8-DCF0D39E6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Pessoa de negócios apontando para tablet em reunião">
            <a:extLst>
              <a:ext uri="{FF2B5EF4-FFF2-40B4-BE49-F238E27FC236}">
                <a16:creationId xmlns:a16="http://schemas.microsoft.com/office/drawing/2014/main" id="{DF74108F-2622-513D-1F36-B8EBC0872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70"/>
          <a:stretch/>
        </p:blipFill>
        <p:spPr>
          <a:xfrm>
            <a:off x="6260841" y="-8878"/>
            <a:ext cx="5929996" cy="668424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F6748632-B824-18F8-8146-EE35869D2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D130B7C-A02E-52D0-AABC-235251FCE1F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C3356AE-C662-8E17-C0E8-EFEECA5CFE8E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0B04475-403E-4124-F187-480A9F702A16}"/>
              </a:ext>
            </a:extLst>
          </p:cNvPr>
          <p:cNvSpPr/>
          <p:nvPr/>
        </p:nvSpPr>
        <p:spPr>
          <a:xfrm>
            <a:off x="926734" y="2190852"/>
            <a:ext cx="793872" cy="7864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AD9843A-7D28-E368-DA0D-6C4600AEF9E4}"/>
              </a:ext>
            </a:extLst>
          </p:cNvPr>
          <p:cNvSpPr txBox="1"/>
          <p:nvPr/>
        </p:nvSpPr>
        <p:spPr>
          <a:xfrm>
            <a:off x="1733156" y="2032961"/>
            <a:ext cx="4109648" cy="482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Área</a:t>
            </a:r>
            <a:r>
              <a:rPr lang="en-US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 de Login
</a:t>
            </a:r>
            <a:r>
              <a:rPr lang="en-US" sz="1800" b="1" dirty="0" err="1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Prioridade</a:t>
            </a:r>
            <a:r>
              <a:rPr lang="en-US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b="1" dirty="0" err="1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Essencial</a:t>
            </a:r>
            <a:r>
              <a:rPr lang="en-US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
</a:t>
            </a: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O sistema deve incluir campos para que os usuários insiram suas credenciais (usuário e senha) de forma segura, se estiver </a:t>
            </a:r>
            <a:r>
              <a:rPr lang="pt-BR" sz="1800" b="1" dirty="0" err="1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logando</a:t>
            </a: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 pela primeira vez deverá </a:t>
            </a:r>
            <a:r>
              <a:rPr lang="pt-BR" sz="1800" b="1" dirty="0" err="1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logar</a:t>
            </a: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 pelo usuário e senha criado anteriormente pelos desenvolvedores, após o login poderá ser registrado novos usuários e senhas, assim, permitindo entrar com novas informações.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12B7CAC-C266-1038-96C5-F093517413DA}"/>
              </a:ext>
            </a:extLst>
          </p:cNvPr>
          <p:cNvSpPr/>
          <p:nvPr/>
        </p:nvSpPr>
        <p:spPr>
          <a:xfrm rot="10800000">
            <a:off x="-6391" y="3859887"/>
            <a:ext cx="264039" cy="29981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C2EA438-B1E2-7ED6-0B98-A6F2D5B94397}"/>
              </a:ext>
            </a:extLst>
          </p:cNvPr>
          <p:cNvSpPr/>
          <p:nvPr/>
        </p:nvSpPr>
        <p:spPr>
          <a:xfrm>
            <a:off x="6096000" y="-8878"/>
            <a:ext cx="264039" cy="5831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283E19D-A0CC-0670-7BEB-B7A12E17156A}"/>
              </a:ext>
            </a:extLst>
          </p:cNvPr>
          <p:cNvSpPr txBox="1"/>
          <p:nvPr/>
        </p:nvSpPr>
        <p:spPr>
          <a:xfrm>
            <a:off x="825759" y="665639"/>
            <a:ext cx="505496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REQUISITOS 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C00000"/>
                </a:solidFill>
                <a:latin typeface="Branding Black" panose="00000A00000000000000" charset="0"/>
              </a:rPr>
              <a:t>FUNCIONAIS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E409FF1-EC14-AA61-78E1-F72B88CD36A7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B9080A7D-D5D7-A792-A933-17F889739F68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89ACE58A-FD18-3F04-4224-D7818B7B9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E985AC-1AF0-0617-3733-3730ABCA396E}"/>
              </a:ext>
            </a:extLst>
          </p:cNvPr>
          <p:cNvSpPr txBox="1"/>
          <p:nvPr/>
        </p:nvSpPr>
        <p:spPr>
          <a:xfrm>
            <a:off x="927239" y="2394537"/>
            <a:ext cx="793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RF0</a:t>
            </a:r>
            <a:r>
              <a:rPr lang="en-US" sz="2000" b="1" dirty="0">
                <a:solidFill>
                  <a:schemeClr val="bg1"/>
                </a:solidFill>
                <a:latin typeface="Branding Black" panose="00000A00000000000000" charset="0"/>
              </a:rPr>
              <a:t>4</a:t>
            </a:r>
            <a:endParaRPr lang="pt-BR" sz="2000" b="1" dirty="0">
              <a:solidFill>
                <a:schemeClr val="bg1"/>
              </a:solidFill>
              <a:latin typeface="Branding Black" panose="00000A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19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54494-841B-CB12-09DF-7D48A959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341D8F3F-171A-53DA-8CE2-B44781B3B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1D73FD6-6A93-5C96-56C8-8901C292A3B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D8B5E94-78EA-48AD-626F-14B43069B79E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CFFCDC9-2F01-6A24-BFB2-9928AE6193FD}"/>
              </a:ext>
            </a:extLst>
          </p:cNvPr>
          <p:cNvSpPr/>
          <p:nvPr/>
        </p:nvSpPr>
        <p:spPr>
          <a:xfrm>
            <a:off x="926734" y="2190852"/>
            <a:ext cx="793872" cy="7864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F4A9104-A10E-CAA1-8AC0-56C1869C80FF}"/>
              </a:ext>
            </a:extLst>
          </p:cNvPr>
          <p:cNvSpPr txBox="1"/>
          <p:nvPr/>
        </p:nvSpPr>
        <p:spPr>
          <a:xfrm>
            <a:off x="1736512" y="2067230"/>
            <a:ext cx="3477364" cy="3992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Listagem de Vendas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Prioridade: Importante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Descrição: O sistema deve oferecer uma funcionalidade para listar vendas registradas, permitindo que os usuários busquem por ID ou visualizem todas as vendas, facilitando o acompanhamento e a análise.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BC1AF27-9671-8F66-6276-AD294B96DDB5}"/>
              </a:ext>
            </a:extLst>
          </p:cNvPr>
          <p:cNvSpPr/>
          <p:nvPr/>
        </p:nvSpPr>
        <p:spPr>
          <a:xfrm rot="10800000">
            <a:off x="0" y="3859887"/>
            <a:ext cx="264039" cy="29981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7687BEC-70DB-BD52-7888-FBD76CC95FA1}"/>
              </a:ext>
            </a:extLst>
          </p:cNvPr>
          <p:cNvSpPr/>
          <p:nvPr/>
        </p:nvSpPr>
        <p:spPr>
          <a:xfrm>
            <a:off x="6096000" y="-8878"/>
            <a:ext cx="264039" cy="58316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F62E125-50F3-BA7D-7F77-1238C768D42C}"/>
              </a:ext>
            </a:extLst>
          </p:cNvPr>
          <p:cNvSpPr txBox="1"/>
          <p:nvPr/>
        </p:nvSpPr>
        <p:spPr>
          <a:xfrm>
            <a:off x="825759" y="703211"/>
            <a:ext cx="505496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REQUISITOS 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C00000"/>
                </a:solidFill>
                <a:latin typeface="Branding Black" panose="00000A00000000000000" charset="0"/>
              </a:rPr>
              <a:t>FUNCIONAIS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DBC0563-3F78-2C13-F801-F4E71C63E839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B0DF759-A92E-5312-E92B-4DDB57BAEE8F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412FC05A-C29B-BF53-0591-AE7E74C7E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C8A6503F-433A-E7B8-CD90-5406253060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360039" y="0"/>
            <a:ext cx="5928834" cy="667536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742AC97-F48B-32CF-7AEC-FA4DEA7B5337}"/>
              </a:ext>
            </a:extLst>
          </p:cNvPr>
          <p:cNvSpPr txBox="1"/>
          <p:nvPr/>
        </p:nvSpPr>
        <p:spPr>
          <a:xfrm>
            <a:off x="927239" y="2394537"/>
            <a:ext cx="793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RF0</a:t>
            </a:r>
            <a:r>
              <a:rPr lang="en-US" sz="2000" b="1" dirty="0">
                <a:solidFill>
                  <a:schemeClr val="bg1"/>
                </a:solidFill>
                <a:latin typeface="Branding Black" panose="00000A00000000000000" charset="0"/>
              </a:rPr>
              <a:t>5</a:t>
            </a:r>
            <a:endParaRPr lang="pt-BR" sz="2000" b="1" dirty="0">
              <a:solidFill>
                <a:schemeClr val="bg1"/>
              </a:solidFill>
              <a:latin typeface="Branding Black" panose="00000A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85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Pessoa de negócios apontando para tablet em reunião">
            <a:extLst>
              <a:ext uri="{FF2B5EF4-FFF2-40B4-BE49-F238E27FC236}">
                <a16:creationId xmlns:a16="http://schemas.microsoft.com/office/drawing/2014/main" id="{2B361FF3-AB1D-4D6E-9CB7-15B9D478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2" t="-1" r="41282" b="948"/>
          <a:stretch/>
        </p:blipFill>
        <p:spPr>
          <a:xfrm>
            <a:off x="6076001" y="-8879"/>
            <a:ext cx="6089668" cy="6684247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70AA868-B2A5-4091-BA84-6255BFA1CC84}"/>
              </a:ext>
            </a:extLst>
          </p:cNvPr>
          <p:cNvSpPr/>
          <p:nvPr/>
        </p:nvSpPr>
        <p:spPr>
          <a:xfrm>
            <a:off x="781780" y="2136903"/>
            <a:ext cx="793872" cy="786489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13BF751-EAB1-4622-9380-2C78B949B1BA}"/>
              </a:ext>
            </a:extLst>
          </p:cNvPr>
          <p:cNvSpPr txBox="1"/>
          <p:nvPr/>
        </p:nvSpPr>
        <p:spPr>
          <a:xfrm>
            <a:off x="1586005" y="1963141"/>
            <a:ext cx="4446044" cy="2332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Escalabilidade (Login)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Prioridade: Essencial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Descrição: A página de login deverá permitir com que o usuário faça acesso de forma prática e simples de fácil compreensão.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E88D189-E1A1-4C4F-B54E-0C37E1949867}"/>
              </a:ext>
            </a:extLst>
          </p:cNvPr>
          <p:cNvSpPr/>
          <p:nvPr/>
        </p:nvSpPr>
        <p:spPr>
          <a:xfrm rot="10800000">
            <a:off x="-6391" y="3859887"/>
            <a:ext cx="264039" cy="299811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77DF0E9-E487-4B24-8FE8-83E3856C1BFC}"/>
              </a:ext>
            </a:extLst>
          </p:cNvPr>
          <p:cNvSpPr/>
          <p:nvPr/>
        </p:nvSpPr>
        <p:spPr>
          <a:xfrm>
            <a:off x="6163906" y="7575"/>
            <a:ext cx="264039" cy="583163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CD2B02B-3361-4126-8CD9-0BDC3F788D9D}"/>
              </a:ext>
            </a:extLst>
          </p:cNvPr>
          <p:cNvSpPr txBox="1"/>
          <p:nvPr/>
        </p:nvSpPr>
        <p:spPr>
          <a:xfrm>
            <a:off x="825759" y="703211"/>
            <a:ext cx="505496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REQUISITOS 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NÃO FUNCIONAIS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43772CD-E6D8-92D8-F7EF-8A301141EDF9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ADDC3F3-724F-3001-D7B9-CB366E9C1A32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D6F70149-6E28-99E3-01E4-5900938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48920F-CCE4-15AD-2ED3-5A918065BC2F}"/>
              </a:ext>
            </a:extLst>
          </p:cNvPr>
          <p:cNvSpPr txBox="1"/>
          <p:nvPr/>
        </p:nvSpPr>
        <p:spPr>
          <a:xfrm>
            <a:off x="766126" y="2330092"/>
            <a:ext cx="793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NF01</a:t>
            </a:r>
          </a:p>
        </p:txBody>
      </p:sp>
    </p:spTree>
    <p:extLst>
      <p:ext uri="{BB962C8B-B14F-4D97-AF65-F5344CB8AC3E}">
        <p14:creationId xmlns:p14="http://schemas.microsoft.com/office/powerpoint/2010/main" val="183849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1E7C7-080E-A7CE-AB1F-DDD18E33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Pessoa de negócios apontando para tablet em reunião">
            <a:extLst>
              <a:ext uri="{FF2B5EF4-FFF2-40B4-BE49-F238E27FC236}">
                <a16:creationId xmlns:a16="http://schemas.microsoft.com/office/drawing/2014/main" id="{4EC31F7C-8F58-F7D3-BC07-3354A536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70"/>
          <a:stretch/>
        </p:blipFill>
        <p:spPr>
          <a:xfrm>
            <a:off x="6260841" y="-8878"/>
            <a:ext cx="5929996" cy="668424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301F86A-5364-4D65-7B6C-92A93321A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634115-F7E6-B3D2-060B-60D2D818DA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2BBB0B9-5AEF-9723-6B14-011A82B4D22E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A16B392-728F-5C54-1DD5-1A7985968803}"/>
              </a:ext>
            </a:extLst>
          </p:cNvPr>
          <p:cNvSpPr/>
          <p:nvPr/>
        </p:nvSpPr>
        <p:spPr>
          <a:xfrm>
            <a:off x="926734" y="2190852"/>
            <a:ext cx="793872" cy="786489"/>
          </a:xfrm>
          <a:prstGeom prst="rect">
            <a:avLst/>
          </a:prstGeom>
          <a:solidFill>
            <a:srgbClr val="262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B0F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2A75B99-BF2F-B7CE-3242-ACE34D70C04C}"/>
              </a:ext>
            </a:extLst>
          </p:cNvPr>
          <p:cNvSpPr txBox="1"/>
          <p:nvPr/>
        </p:nvSpPr>
        <p:spPr>
          <a:xfrm>
            <a:off x="1846179" y="2190852"/>
            <a:ext cx="4008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4143C"/>
                </a:solidFill>
              </a:rPr>
              <a:t>Funcionamento Consistente</a:t>
            </a:r>
          </a:p>
          <a:p>
            <a:r>
              <a:rPr lang="pt-BR" b="1" dirty="0">
                <a:solidFill>
                  <a:srgbClr val="14143C"/>
                </a:solidFill>
              </a:rPr>
              <a:t>Prioridade: Importante</a:t>
            </a:r>
          </a:p>
          <a:p>
            <a:pPr algn="justLow"/>
            <a:r>
              <a:rPr lang="pt-BR" b="1" dirty="0">
                <a:solidFill>
                  <a:srgbClr val="14143C"/>
                </a:solidFill>
              </a:rPr>
              <a:t>Descrição: O comportamento do menu lateral e a exibição de estatísticas devem ser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pt-BR" b="1" dirty="0">
                <a:solidFill>
                  <a:srgbClr val="14143C"/>
                </a:solidFill>
              </a:rPr>
              <a:t>consistentes em todas as interações, sem travamentos ou bugs.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D6126C0-7AD4-5F45-96DC-90742700EED6}"/>
              </a:ext>
            </a:extLst>
          </p:cNvPr>
          <p:cNvSpPr/>
          <p:nvPr/>
        </p:nvSpPr>
        <p:spPr>
          <a:xfrm rot="10800000">
            <a:off x="-6391" y="3859887"/>
            <a:ext cx="264039" cy="299811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54F276-65E2-D51A-7CF8-C259DEF0A30E}"/>
              </a:ext>
            </a:extLst>
          </p:cNvPr>
          <p:cNvSpPr/>
          <p:nvPr/>
        </p:nvSpPr>
        <p:spPr>
          <a:xfrm>
            <a:off x="6096000" y="-8878"/>
            <a:ext cx="264039" cy="583163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66B7EF9-BD26-EE21-0708-919F2C21EF1F}"/>
              </a:ext>
            </a:extLst>
          </p:cNvPr>
          <p:cNvSpPr txBox="1"/>
          <p:nvPr/>
        </p:nvSpPr>
        <p:spPr>
          <a:xfrm>
            <a:off x="825759" y="703211"/>
            <a:ext cx="505496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REQUISITOS 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NÃO FUNCIONAIS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FA3E40C-6C41-D8FB-3B91-BDFCFF000FDB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B82A1F01-CA1F-06B1-879A-35588A386CBC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D426CC58-C2A6-C157-3831-D3A6AB8C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DD15C4-5AE6-6CA6-A309-3607EB0C2A9B}"/>
              </a:ext>
            </a:extLst>
          </p:cNvPr>
          <p:cNvSpPr txBox="1"/>
          <p:nvPr/>
        </p:nvSpPr>
        <p:spPr>
          <a:xfrm>
            <a:off x="927239" y="2394537"/>
            <a:ext cx="80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NF02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09EB7FF-2F03-0166-0944-8C37668EE857}"/>
              </a:ext>
            </a:extLst>
          </p:cNvPr>
          <p:cNvSpPr/>
          <p:nvPr/>
        </p:nvSpPr>
        <p:spPr>
          <a:xfrm>
            <a:off x="939085" y="4482227"/>
            <a:ext cx="793872" cy="786489"/>
          </a:xfrm>
          <a:prstGeom prst="rect">
            <a:avLst/>
          </a:prstGeom>
          <a:solidFill>
            <a:srgbClr val="262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F7B00E-3916-55F7-061D-57805C0FFAA8}"/>
              </a:ext>
            </a:extLst>
          </p:cNvPr>
          <p:cNvSpPr txBox="1"/>
          <p:nvPr/>
        </p:nvSpPr>
        <p:spPr>
          <a:xfrm flipH="1">
            <a:off x="384603" y="4687721"/>
            <a:ext cx="191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NF03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383301-77DC-6D62-477D-EA949B83EDB2}"/>
              </a:ext>
            </a:extLst>
          </p:cNvPr>
          <p:cNvSpPr txBox="1"/>
          <p:nvPr/>
        </p:nvSpPr>
        <p:spPr>
          <a:xfrm>
            <a:off x="1840593" y="4341727"/>
            <a:ext cx="40143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b="1" dirty="0">
                <a:solidFill>
                  <a:srgbClr val="14143C"/>
                </a:solidFill>
              </a:rPr>
              <a:t>Autenticação e Controle de Acesso (Página de Estoque)</a:t>
            </a:r>
          </a:p>
          <a:p>
            <a:pPr algn="just"/>
            <a:r>
              <a:rPr lang="pt-BR" sz="1800" b="1" dirty="0">
                <a:solidFill>
                  <a:srgbClr val="14143C"/>
                </a:solidFill>
              </a:rPr>
              <a:t>Prioridade: Essencial</a:t>
            </a:r>
          </a:p>
          <a:p>
            <a:pPr algn="just"/>
            <a:r>
              <a:rPr lang="pt-BR" sz="1800" b="1" dirty="0">
                <a:solidFill>
                  <a:srgbClr val="14143C"/>
                </a:solidFill>
              </a:rPr>
              <a:t>Descrição: Todos os usuários deverão poder acessar a página de estoque e</a:t>
            </a:r>
          </a:p>
          <a:p>
            <a:pPr algn="just"/>
            <a:r>
              <a:rPr lang="pt-BR" sz="1800" b="1" dirty="0">
                <a:solidFill>
                  <a:srgbClr val="14143C"/>
                </a:solidFill>
              </a:rPr>
              <a:t>cadastrar, editar ou remover produtos.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A52504-4F1C-DF28-854A-1D94004EBF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360039" y="0"/>
            <a:ext cx="5928834" cy="66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06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1E7C7-080E-A7CE-AB1F-DDD18E33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Pessoa de negócios apontando para tablet em reunião">
            <a:extLst>
              <a:ext uri="{FF2B5EF4-FFF2-40B4-BE49-F238E27FC236}">
                <a16:creationId xmlns:a16="http://schemas.microsoft.com/office/drawing/2014/main" id="{4EC31F7C-8F58-F7D3-BC07-3354A536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70"/>
          <a:stretch/>
        </p:blipFill>
        <p:spPr>
          <a:xfrm>
            <a:off x="6260841" y="-8878"/>
            <a:ext cx="5929996" cy="668424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301F86A-5364-4D65-7B6C-92A93321A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634115-F7E6-B3D2-060B-60D2D818DA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2BBB0B9-5AEF-9723-6B14-011A82B4D22E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A16B392-728F-5C54-1DD5-1A7985968803}"/>
              </a:ext>
            </a:extLst>
          </p:cNvPr>
          <p:cNvSpPr/>
          <p:nvPr/>
        </p:nvSpPr>
        <p:spPr>
          <a:xfrm>
            <a:off x="926734" y="2190852"/>
            <a:ext cx="793872" cy="786489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2A75B99-BF2F-B7CE-3242-ACE34D70C04C}"/>
              </a:ext>
            </a:extLst>
          </p:cNvPr>
          <p:cNvSpPr txBox="1"/>
          <p:nvPr/>
        </p:nvSpPr>
        <p:spPr>
          <a:xfrm>
            <a:off x="1840594" y="2238677"/>
            <a:ext cx="400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14143C"/>
                </a:solidFill>
              </a:rPr>
              <a:t>Tolerância</a:t>
            </a:r>
            <a:r>
              <a:rPr lang="en-US" b="1" dirty="0">
                <a:solidFill>
                  <a:srgbClr val="14143C"/>
                </a:solidFill>
              </a:rPr>
              <a:t> a </a:t>
            </a:r>
            <a:r>
              <a:rPr lang="en-US" b="1" dirty="0" err="1">
                <a:solidFill>
                  <a:srgbClr val="14143C"/>
                </a:solidFill>
              </a:rPr>
              <a:t>Falhas</a:t>
            </a:r>
            <a:r>
              <a:rPr lang="en-US" b="1" dirty="0">
                <a:solidFill>
                  <a:srgbClr val="14143C"/>
                </a:solidFill>
              </a:rPr>
              <a:t> (</a:t>
            </a:r>
            <a:r>
              <a:rPr lang="en-US" b="1" dirty="0" err="1">
                <a:solidFill>
                  <a:srgbClr val="14143C"/>
                </a:solidFill>
              </a:rPr>
              <a:t>Página</a:t>
            </a:r>
            <a:r>
              <a:rPr lang="en-US" b="1" dirty="0">
                <a:solidFill>
                  <a:srgbClr val="14143C"/>
                </a:solidFill>
              </a:rPr>
              <a:t> de </a:t>
            </a:r>
            <a:r>
              <a:rPr lang="en-US" b="1" dirty="0" err="1">
                <a:solidFill>
                  <a:srgbClr val="14143C"/>
                </a:solidFill>
              </a:rPr>
              <a:t>Estoque</a:t>
            </a:r>
            <a:r>
              <a:rPr lang="en-US" b="1" dirty="0">
                <a:solidFill>
                  <a:srgbClr val="14143C"/>
                </a:solidFill>
              </a:rPr>
              <a:t>)
</a:t>
            </a:r>
            <a:r>
              <a:rPr lang="en-US" b="1" dirty="0" err="1">
                <a:solidFill>
                  <a:srgbClr val="14143C"/>
                </a:solidFill>
              </a:rPr>
              <a:t>Prioridade</a:t>
            </a:r>
            <a:r>
              <a:rPr lang="en-US" b="1" dirty="0">
                <a:solidFill>
                  <a:srgbClr val="14143C"/>
                </a:solidFill>
              </a:rPr>
              <a:t>: </a:t>
            </a:r>
            <a:r>
              <a:rPr lang="en-US" b="1" dirty="0" err="1">
                <a:solidFill>
                  <a:srgbClr val="14143C"/>
                </a:solidFill>
              </a:rPr>
              <a:t>Importante</a:t>
            </a:r>
            <a:r>
              <a:rPr lang="en-US" b="1" dirty="0">
                <a:solidFill>
                  <a:srgbClr val="14143C"/>
                </a:solidFill>
              </a:rPr>
              <a:t>
</a:t>
            </a:r>
            <a:r>
              <a:rPr lang="en-US" b="1" dirty="0" err="1">
                <a:solidFill>
                  <a:srgbClr val="14143C"/>
                </a:solidFill>
              </a:rPr>
              <a:t>Descrição</a:t>
            </a:r>
            <a:r>
              <a:rPr lang="en-US" b="1" dirty="0">
                <a:solidFill>
                  <a:srgbClr val="14143C"/>
                </a:solidFill>
              </a:rPr>
              <a:t>: O </a:t>
            </a:r>
            <a:r>
              <a:rPr lang="en-US" b="1" dirty="0" err="1">
                <a:solidFill>
                  <a:srgbClr val="14143C"/>
                </a:solidFill>
              </a:rPr>
              <a:t>sistema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en-US" b="1" dirty="0" err="1">
                <a:solidFill>
                  <a:srgbClr val="14143C"/>
                </a:solidFill>
              </a:rPr>
              <a:t>deve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en-US" b="1" dirty="0" err="1">
                <a:solidFill>
                  <a:srgbClr val="14143C"/>
                </a:solidFill>
              </a:rPr>
              <a:t>suportar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en-US" b="1" dirty="0" err="1">
                <a:solidFill>
                  <a:srgbClr val="14143C"/>
                </a:solidFill>
              </a:rPr>
              <a:t>falhas</a:t>
            </a:r>
            <a:r>
              <a:rPr lang="en-US" b="1" dirty="0">
                <a:solidFill>
                  <a:srgbClr val="14143C"/>
                </a:solidFill>
              </a:rPr>
              <a:t> de </a:t>
            </a:r>
            <a:r>
              <a:rPr lang="en-US" b="1" dirty="0" err="1">
                <a:solidFill>
                  <a:srgbClr val="14143C"/>
                </a:solidFill>
              </a:rPr>
              <a:t>rede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en-US" b="1" dirty="0" err="1">
                <a:solidFill>
                  <a:srgbClr val="14143C"/>
                </a:solidFill>
              </a:rPr>
              <a:t>ou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en-US" b="1" dirty="0" err="1">
                <a:solidFill>
                  <a:srgbClr val="14143C"/>
                </a:solidFill>
              </a:rPr>
              <a:t>servidor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en-US" b="1" dirty="0" err="1">
                <a:solidFill>
                  <a:srgbClr val="14143C"/>
                </a:solidFill>
              </a:rPr>
              <a:t>sem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en-US" b="1" dirty="0" err="1">
                <a:solidFill>
                  <a:srgbClr val="14143C"/>
                </a:solidFill>
              </a:rPr>
              <a:t>perder</a:t>
            </a:r>
            <a:r>
              <a:rPr lang="en-US" b="1" dirty="0">
                <a:solidFill>
                  <a:srgbClr val="14143C"/>
                </a:solidFill>
              </a:rPr>
              <a:t> dados </a:t>
            </a:r>
            <a:r>
              <a:rPr lang="en-US" b="1" dirty="0" err="1">
                <a:solidFill>
                  <a:srgbClr val="14143C"/>
                </a:solidFill>
              </a:rPr>
              <a:t>inseridos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en-US" b="1" dirty="0" err="1">
                <a:solidFill>
                  <a:srgbClr val="14143C"/>
                </a:solidFill>
              </a:rPr>
              <a:t>ou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en-US" b="1" dirty="0" err="1">
                <a:solidFill>
                  <a:srgbClr val="14143C"/>
                </a:solidFill>
              </a:rPr>
              <a:t>editados</a:t>
            </a:r>
            <a:r>
              <a:rPr lang="en-US" b="1" dirty="0">
                <a:solidFill>
                  <a:srgbClr val="14143C"/>
                </a:solidFill>
              </a:rPr>
              <a:t>.</a:t>
            </a:r>
            <a:endParaRPr lang="pt-BR" b="1" dirty="0">
              <a:solidFill>
                <a:srgbClr val="14143C"/>
              </a:solidFill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D6126C0-7AD4-5F45-96DC-90742700EED6}"/>
              </a:ext>
            </a:extLst>
          </p:cNvPr>
          <p:cNvSpPr/>
          <p:nvPr/>
        </p:nvSpPr>
        <p:spPr>
          <a:xfrm rot="10800000">
            <a:off x="-6391" y="3859887"/>
            <a:ext cx="264039" cy="299811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54F276-65E2-D51A-7CF8-C259DEF0A30E}"/>
              </a:ext>
            </a:extLst>
          </p:cNvPr>
          <p:cNvSpPr/>
          <p:nvPr/>
        </p:nvSpPr>
        <p:spPr>
          <a:xfrm>
            <a:off x="6096000" y="-8878"/>
            <a:ext cx="264039" cy="583163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66B7EF9-BD26-EE21-0708-919F2C21EF1F}"/>
              </a:ext>
            </a:extLst>
          </p:cNvPr>
          <p:cNvSpPr txBox="1"/>
          <p:nvPr/>
        </p:nvSpPr>
        <p:spPr>
          <a:xfrm>
            <a:off x="825759" y="703211"/>
            <a:ext cx="505496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REQUISITOS 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NÃO FUNCIONAIS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FA3E40C-6C41-D8FB-3B91-BDFCFF000FDB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B82A1F01-CA1F-06B1-879A-35588A386CBC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D426CC58-C2A6-C157-3831-D3A6AB8CE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DD15C4-5AE6-6CA6-A309-3607EB0C2A9B}"/>
              </a:ext>
            </a:extLst>
          </p:cNvPr>
          <p:cNvSpPr txBox="1"/>
          <p:nvPr/>
        </p:nvSpPr>
        <p:spPr>
          <a:xfrm>
            <a:off x="856526" y="2394537"/>
            <a:ext cx="984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NF0</a:t>
            </a:r>
            <a:r>
              <a:rPr lang="en-US" sz="2000" b="1" dirty="0">
                <a:solidFill>
                  <a:schemeClr val="bg1"/>
                </a:solidFill>
                <a:latin typeface="Branding Black" panose="00000A00000000000000" charset="0"/>
              </a:rPr>
              <a:t>4</a:t>
            </a:r>
            <a:endParaRPr lang="pt-BR" sz="2000" b="1" dirty="0">
              <a:solidFill>
                <a:schemeClr val="bg1"/>
              </a:solidFill>
              <a:latin typeface="Branding Black" panose="00000A00000000000000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09EB7FF-2F03-0166-0944-8C37668EE857}"/>
              </a:ext>
            </a:extLst>
          </p:cNvPr>
          <p:cNvSpPr/>
          <p:nvPr/>
        </p:nvSpPr>
        <p:spPr>
          <a:xfrm>
            <a:off x="939085" y="4482227"/>
            <a:ext cx="793872" cy="786489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F7B00E-3916-55F7-061D-57805C0FFAA8}"/>
              </a:ext>
            </a:extLst>
          </p:cNvPr>
          <p:cNvSpPr txBox="1"/>
          <p:nvPr/>
        </p:nvSpPr>
        <p:spPr>
          <a:xfrm flipH="1">
            <a:off x="380126" y="4682747"/>
            <a:ext cx="191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NF0</a:t>
            </a:r>
            <a:r>
              <a:rPr lang="en-US" sz="2000" b="1" dirty="0">
                <a:solidFill>
                  <a:schemeClr val="bg1"/>
                </a:solidFill>
                <a:latin typeface="Branding Black" panose="00000A00000000000000" charset="0"/>
              </a:rPr>
              <a:t>5</a:t>
            </a:r>
            <a:endParaRPr lang="pt-BR" sz="2000" b="1" dirty="0">
              <a:solidFill>
                <a:schemeClr val="bg1"/>
              </a:solidFill>
              <a:latin typeface="Branding Black" panose="00000A0000000000000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383301-77DC-6D62-477D-EA949B83EDB2}"/>
              </a:ext>
            </a:extLst>
          </p:cNvPr>
          <p:cNvSpPr txBox="1"/>
          <p:nvPr/>
        </p:nvSpPr>
        <p:spPr>
          <a:xfrm>
            <a:off x="1840594" y="4367044"/>
            <a:ext cx="40143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 err="1">
                <a:solidFill>
                  <a:srgbClr val="14143C"/>
                </a:solidFill>
              </a:rPr>
              <a:t>Suporte</a:t>
            </a:r>
            <a:r>
              <a:rPr lang="en-US" sz="1800" b="1" dirty="0">
                <a:solidFill>
                  <a:srgbClr val="14143C"/>
                </a:solidFill>
              </a:rPr>
              <a:t> para Grande Volume de Dados (</a:t>
            </a:r>
            <a:r>
              <a:rPr lang="en-US" sz="1800" b="1" dirty="0" err="1">
                <a:solidFill>
                  <a:srgbClr val="14143C"/>
                </a:solidFill>
              </a:rPr>
              <a:t>Página</a:t>
            </a:r>
            <a:r>
              <a:rPr lang="en-US" sz="1800" b="1" dirty="0">
                <a:solidFill>
                  <a:srgbClr val="14143C"/>
                </a:solidFill>
              </a:rPr>
              <a:t> de Estoque)
</a:t>
            </a:r>
            <a:r>
              <a:rPr lang="en-US" sz="1800" b="1" dirty="0" err="1">
                <a:solidFill>
                  <a:srgbClr val="14143C"/>
                </a:solidFill>
              </a:rPr>
              <a:t>Prioridade</a:t>
            </a:r>
            <a:r>
              <a:rPr lang="en-US" sz="1800" b="1" dirty="0">
                <a:solidFill>
                  <a:srgbClr val="14143C"/>
                </a:solidFill>
              </a:rPr>
              <a:t>: </a:t>
            </a:r>
            <a:r>
              <a:rPr lang="en-US" sz="1800" b="1" dirty="0" err="1">
                <a:solidFill>
                  <a:srgbClr val="14143C"/>
                </a:solidFill>
              </a:rPr>
              <a:t>Desejável</a:t>
            </a:r>
            <a:r>
              <a:rPr lang="en-US" sz="1800" b="1" dirty="0">
                <a:solidFill>
                  <a:srgbClr val="14143C"/>
                </a:solidFill>
              </a:rPr>
              <a:t>
</a:t>
            </a:r>
            <a:r>
              <a:rPr lang="en-US" sz="1800" b="1" dirty="0" err="1">
                <a:solidFill>
                  <a:srgbClr val="14143C"/>
                </a:solidFill>
              </a:rPr>
              <a:t>Descrição</a:t>
            </a:r>
            <a:r>
              <a:rPr lang="en-US" sz="1800" b="1" dirty="0">
                <a:solidFill>
                  <a:srgbClr val="14143C"/>
                </a:solidFill>
              </a:rPr>
              <a:t>: A </a:t>
            </a:r>
            <a:r>
              <a:rPr lang="en-US" sz="1800" b="1" dirty="0" err="1">
                <a:solidFill>
                  <a:srgbClr val="14143C"/>
                </a:solidFill>
              </a:rPr>
              <a:t>página</a:t>
            </a:r>
            <a:r>
              <a:rPr lang="en-US" sz="1800" b="1" dirty="0">
                <a:solidFill>
                  <a:srgbClr val="14143C"/>
                </a:solidFill>
              </a:rPr>
              <a:t> de estoque </a:t>
            </a:r>
            <a:r>
              <a:rPr lang="en-US" sz="1800" b="1" dirty="0" err="1">
                <a:solidFill>
                  <a:srgbClr val="14143C"/>
                </a:solidFill>
              </a:rPr>
              <a:t>deve</a:t>
            </a:r>
            <a:r>
              <a:rPr lang="en-US" sz="1800" b="1" dirty="0">
                <a:solidFill>
                  <a:srgbClr val="14143C"/>
                </a:solidFill>
              </a:rPr>
              <a:t> </a:t>
            </a:r>
            <a:r>
              <a:rPr lang="en-US" sz="1800" b="1" dirty="0" err="1">
                <a:solidFill>
                  <a:srgbClr val="14143C"/>
                </a:solidFill>
              </a:rPr>
              <a:t>suportar</a:t>
            </a:r>
            <a:r>
              <a:rPr lang="en-US" sz="1800" b="1" dirty="0">
                <a:solidFill>
                  <a:srgbClr val="14143C"/>
                </a:solidFill>
              </a:rPr>
              <a:t> </a:t>
            </a:r>
            <a:r>
              <a:rPr lang="en-US" sz="1800" b="1" dirty="0" err="1">
                <a:solidFill>
                  <a:srgbClr val="14143C"/>
                </a:solidFill>
              </a:rPr>
              <a:t>grande</a:t>
            </a:r>
            <a:r>
              <a:rPr lang="en-US" sz="1800" b="1" dirty="0">
                <a:solidFill>
                  <a:srgbClr val="14143C"/>
                </a:solidFill>
              </a:rPr>
              <a:t> volume de </a:t>
            </a:r>
            <a:r>
              <a:rPr lang="en-US" sz="1800" b="1" dirty="0" err="1">
                <a:solidFill>
                  <a:srgbClr val="14143C"/>
                </a:solidFill>
              </a:rPr>
              <a:t>produtos</a:t>
            </a:r>
            <a:r>
              <a:rPr lang="en-US" sz="1800" b="1" dirty="0">
                <a:solidFill>
                  <a:srgbClr val="14143C"/>
                </a:solidFill>
              </a:rPr>
              <a:t>,
</a:t>
            </a:r>
            <a:r>
              <a:rPr lang="en-US" sz="1800" b="1" dirty="0" err="1">
                <a:solidFill>
                  <a:srgbClr val="14143C"/>
                </a:solidFill>
              </a:rPr>
              <a:t>categorias</a:t>
            </a:r>
            <a:r>
              <a:rPr lang="en-US" sz="1800" b="1" dirty="0">
                <a:solidFill>
                  <a:srgbClr val="14143C"/>
                </a:solidFill>
              </a:rPr>
              <a:t> e </a:t>
            </a:r>
            <a:r>
              <a:rPr lang="en-US" sz="1800" b="1" dirty="0" err="1">
                <a:solidFill>
                  <a:srgbClr val="14143C"/>
                </a:solidFill>
              </a:rPr>
              <a:t>informações</a:t>
            </a:r>
            <a:r>
              <a:rPr lang="en-US" b="1" dirty="0">
                <a:solidFill>
                  <a:srgbClr val="14143C"/>
                </a:solidFill>
              </a:rPr>
              <a:t>.</a:t>
            </a:r>
            <a:endParaRPr lang="pt-BR" sz="1800" b="1" dirty="0">
              <a:solidFill>
                <a:srgbClr val="1414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0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330EA-65B7-3309-723A-938CD4862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79AD3F31-320C-2B97-25DB-0F2187F91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73D47E91-67B7-B41C-6084-3F577B6BB6E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BA2E66E-F355-3C37-B2DC-69265D8520B6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B8E3F68-2FB1-9901-05E1-3B42AA98E1AD}"/>
              </a:ext>
            </a:extLst>
          </p:cNvPr>
          <p:cNvSpPr/>
          <p:nvPr/>
        </p:nvSpPr>
        <p:spPr>
          <a:xfrm>
            <a:off x="926734" y="2190852"/>
            <a:ext cx="793872" cy="786489"/>
          </a:xfrm>
          <a:prstGeom prst="rect">
            <a:avLst/>
          </a:prstGeom>
          <a:solidFill>
            <a:srgbClr val="1A2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7974413-0249-A791-8CB9-89CB3365B9FA}"/>
              </a:ext>
            </a:extLst>
          </p:cNvPr>
          <p:cNvSpPr txBox="1"/>
          <p:nvPr/>
        </p:nvSpPr>
        <p:spPr>
          <a:xfrm>
            <a:off x="1872718" y="2055131"/>
            <a:ext cx="3609450" cy="2104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rgbClr val="14143C"/>
                </a:solidFill>
              </a:rPr>
              <a:t>Suporte a Grandes Volumes de Vendas (Página de Vendas)</a:t>
            </a:r>
          </a:p>
          <a:p>
            <a:pPr algn="just"/>
            <a:r>
              <a:rPr lang="pt-BR" b="1" dirty="0">
                <a:solidFill>
                  <a:srgbClr val="14143C"/>
                </a:solidFill>
              </a:rPr>
              <a:t>Prioridade: Essencial</a:t>
            </a:r>
          </a:p>
          <a:p>
            <a:pPr algn="just"/>
            <a:r>
              <a:rPr lang="pt-BR" b="1" dirty="0">
                <a:solidFill>
                  <a:srgbClr val="14143C"/>
                </a:solidFill>
              </a:rPr>
              <a:t>Descrição: A página de vendas deve lidar com grandes volumes de vendas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pt-BR" b="1" dirty="0">
                <a:solidFill>
                  <a:srgbClr val="14143C"/>
                </a:solidFill>
              </a:rPr>
              <a:t>simultâneas,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pt-BR" b="1" dirty="0">
                <a:solidFill>
                  <a:srgbClr val="14143C"/>
                </a:solidFill>
              </a:rPr>
              <a:t>especialmente em períodos de</a:t>
            </a:r>
            <a:r>
              <a:rPr lang="en-US" b="1" dirty="0">
                <a:solidFill>
                  <a:srgbClr val="14143C"/>
                </a:solidFill>
              </a:rPr>
              <a:t> </a:t>
            </a:r>
            <a:r>
              <a:rPr lang="pt-BR" b="1" dirty="0">
                <a:solidFill>
                  <a:srgbClr val="14143C"/>
                </a:solidFill>
              </a:rPr>
              <a:t>alta demanda.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4D96AE7-248D-FD1C-1DA8-4E680AEA1DC0}"/>
              </a:ext>
            </a:extLst>
          </p:cNvPr>
          <p:cNvSpPr/>
          <p:nvPr/>
        </p:nvSpPr>
        <p:spPr>
          <a:xfrm rot="10800000">
            <a:off x="-6391" y="3859887"/>
            <a:ext cx="264039" cy="299811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B179586-FD2E-A8E0-9684-A46672EB1FCE}"/>
              </a:ext>
            </a:extLst>
          </p:cNvPr>
          <p:cNvSpPr/>
          <p:nvPr/>
        </p:nvSpPr>
        <p:spPr>
          <a:xfrm>
            <a:off x="6096000" y="-8878"/>
            <a:ext cx="264039" cy="583163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2AD7C73-0695-1EC4-A016-385FEAC9543B}"/>
              </a:ext>
            </a:extLst>
          </p:cNvPr>
          <p:cNvSpPr txBox="1"/>
          <p:nvPr/>
        </p:nvSpPr>
        <p:spPr>
          <a:xfrm>
            <a:off x="825759" y="703211"/>
            <a:ext cx="505496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REQUISITOS 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NÃO FUNCIONAIS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6FEF3C-F42C-76A9-6CA2-18ACE50C0BEF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7DEB39CC-8B1C-C5B8-67B1-B9E71B2B5B2F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B646D049-377F-4EC9-1241-ADC3532B5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8ABC03-7E35-9951-18C3-2CC9F7174143}"/>
              </a:ext>
            </a:extLst>
          </p:cNvPr>
          <p:cNvSpPr txBox="1"/>
          <p:nvPr/>
        </p:nvSpPr>
        <p:spPr>
          <a:xfrm>
            <a:off x="825759" y="2394537"/>
            <a:ext cx="104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NF06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33ECB02-D933-087F-3CA1-C5294820DD65}"/>
              </a:ext>
            </a:extLst>
          </p:cNvPr>
          <p:cNvSpPr/>
          <p:nvPr/>
        </p:nvSpPr>
        <p:spPr>
          <a:xfrm>
            <a:off x="926734" y="4501395"/>
            <a:ext cx="793872" cy="786489"/>
          </a:xfrm>
          <a:prstGeom prst="rect">
            <a:avLst/>
          </a:prstGeom>
          <a:solidFill>
            <a:srgbClr val="1A2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143C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AE393D-0656-3587-1CFC-3238266A918F}"/>
              </a:ext>
            </a:extLst>
          </p:cNvPr>
          <p:cNvSpPr txBox="1"/>
          <p:nvPr/>
        </p:nvSpPr>
        <p:spPr>
          <a:xfrm>
            <a:off x="937842" y="4694584"/>
            <a:ext cx="793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NF07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2A1B0E9-C9E7-3BC8-AFA4-0DFB02FFE01C}"/>
              </a:ext>
            </a:extLst>
          </p:cNvPr>
          <p:cNvSpPr txBox="1"/>
          <p:nvPr/>
        </p:nvSpPr>
        <p:spPr>
          <a:xfrm>
            <a:off x="1872717" y="4432402"/>
            <a:ext cx="39700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b="1" dirty="0">
                <a:solidFill>
                  <a:srgbClr val="14143C"/>
                </a:solidFill>
              </a:rPr>
              <a:t>Organização de Dados de Vendas (Página de Vendas)</a:t>
            </a:r>
          </a:p>
          <a:p>
            <a:pPr algn="just"/>
            <a:r>
              <a:rPr lang="pt-BR" sz="1800" b="1" dirty="0">
                <a:solidFill>
                  <a:srgbClr val="14143C"/>
                </a:solidFill>
              </a:rPr>
              <a:t>Prioridade: Importante</a:t>
            </a:r>
          </a:p>
          <a:p>
            <a:pPr algn="just"/>
            <a:r>
              <a:rPr lang="pt-BR" sz="1800" b="1" dirty="0">
                <a:solidFill>
                  <a:srgbClr val="14143C"/>
                </a:solidFill>
              </a:rPr>
              <a:t>Descrição: As informações das vendas devem ser organizadas de forma clara e</a:t>
            </a:r>
          </a:p>
          <a:p>
            <a:pPr algn="just"/>
            <a:r>
              <a:rPr lang="pt-BR" sz="1800" b="1" dirty="0">
                <a:solidFill>
                  <a:srgbClr val="14143C"/>
                </a:solidFill>
              </a:rPr>
              <a:t>legível..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78D69D4-FF5D-BA49-8811-CC5B98F6B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360039" y="0"/>
            <a:ext cx="5928834" cy="66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3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9577D-543F-2A30-49BF-A826FB75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Pessoa de negócios apontando para tablet em reunião">
            <a:extLst>
              <a:ext uri="{FF2B5EF4-FFF2-40B4-BE49-F238E27FC236}">
                <a16:creationId xmlns:a16="http://schemas.microsoft.com/office/drawing/2014/main" id="{9C305E06-35E4-46A2-3C3D-72A7E0F86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7" r="40870"/>
          <a:stretch/>
        </p:blipFill>
        <p:spPr>
          <a:xfrm>
            <a:off x="6706023" y="0"/>
            <a:ext cx="5484814" cy="668424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8A6CA156-1D02-EA66-9C2C-81AA93B00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425F156B-C108-A92F-B339-737C60C90C5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7A7E416-86AC-04CE-DE7B-F9FF7F88344D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7EF0769-B14F-0967-1E74-EA80AFA1B937}"/>
              </a:ext>
            </a:extLst>
          </p:cNvPr>
          <p:cNvSpPr/>
          <p:nvPr/>
        </p:nvSpPr>
        <p:spPr>
          <a:xfrm>
            <a:off x="791989" y="2862104"/>
            <a:ext cx="793872" cy="786489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7F937F3-AC83-6E2B-E726-4F9F16409679}"/>
              </a:ext>
            </a:extLst>
          </p:cNvPr>
          <p:cNvSpPr/>
          <p:nvPr/>
        </p:nvSpPr>
        <p:spPr>
          <a:xfrm rot="10800000">
            <a:off x="-6391" y="3859887"/>
            <a:ext cx="264039" cy="299811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3B0D58F-C5F9-AF17-FE3D-31F3FB0AFDB6}"/>
              </a:ext>
            </a:extLst>
          </p:cNvPr>
          <p:cNvSpPr/>
          <p:nvPr/>
        </p:nvSpPr>
        <p:spPr>
          <a:xfrm>
            <a:off x="6451564" y="0"/>
            <a:ext cx="264039" cy="583163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964C166-3D0A-D3FE-54D2-37B4859013D4}"/>
              </a:ext>
            </a:extLst>
          </p:cNvPr>
          <p:cNvSpPr txBox="1"/>
          <p:nvPr/>
        </p:nvSpPr>
        <p:spPr>
          <a:xfrm>
            <a:off x="892354" y="445662"/>
            <a:ext cx="505496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REQUISITOS 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NÃO FUNCIONAIS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1B16202-BB97-B4EC-8419-00670C36FC41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1F4A44A-516C-EDEE-AB3A-71BB05992C01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8DD16937-E4B8-0ADD-80B7-81D179440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A8D2F3-D542-4401-A2FD-1289ED7275FD}"/>
              </a:ext>
            </a:extLst>
          </p:cNvPr>
          <p:cNvSpPr txBox="1"/>
          <p:nvPr/>
        </p:nvSpPr>
        <p:spPr>
          <a:xfrm>
            <a:off x="768228" y="3055293"/>
            <a:ext cx="841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NF08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A78225-81E7-9761-457C-645288D2D511}"/>
              </a:ext>
            </a:extLst>
          </p:cNvPr>
          <p:cNvSpPr txBox="1"/>
          <p:nvPr/>
        </p:nvSpPr>
        <p:spPr>
          <a:xfrm>
            <a:off x="639872" y="4506377"/>
            <a:ext cx="842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NF09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122A68-DD7E-1103-6F4F-B43173C12B5C}"/>
              </a:ext>
            </a:extLst>
          </p:cNvPr>
          <p:cNvSpPr txBox="1"/>
          <p:nvPr/>
        </p:nvSpPr>
        <p:spPr>
          <a:xfrm>
            <a:off x="1627340" y="2611396"/>
            <a:ext cx="4773672" cy="274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Interface Intuitiva (Página de Listagem de Vendas)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Prioridade: Importante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Descrição: O campo para inserção da ID de venda e o botão "listar" devem ser de fácil uso, com rótulos claros e posicionamento intuitivo.</a:t>
            </a:r>
          </a:p>
        </p:txBody>
      </p:sp>
    </p:spTree>
    <p:extLst>
      <p:ext uri="{BB962C8B-B14F-4D97-AF65-F5344CB8AC3E}">
        <p14:creationId xmlns:p14="http://schemas.microsoft.com/office/powerpoint/2010/main" val="21008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D56AA63-657C-A764-F9A8-4B4446FF1FF9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C8EA8890-A663-4450-299B-3CF242F052A3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70C2FB57-1DE7-39A5-6441-31462B3D4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F0D86532-B737-15E9-E350-E51444593B28}"/>
              </a:ext>
            </a:extLst>
          </p:cNvPr>
          <p:cNvSpPr txBox="1"/>
          <p:nvPr/>
        </p:nvSpPr>
        <p:spPr>
          <a:xfrm>
            <a:off x="825759" y="703211"/>
            <a:ext cx="4432041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A204A"/>
                </a:solidFill>
                <a:latin typeface="Branding Black" panose="00000A00000000000000" charset="0"/>
              </a:rPr>
              <a:t>EQUIPE 3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C00000"/>
                </a:solidFill>
                <a:latin typeface="Branding Black" panose="00000A00000000000000" charset="0"/>
              </a:rPr>
              <a:t>SESI</a:t>
            </a: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 </a:t>
            </a:r>
            <a:r>
              <a:rPr lang="pt-BR" sz="3600" b="1" dirty="0">
                <a:solidFill>
                  <a:srgbClr val="C00000"/>
                </a:solidFill>
                <a:latin typeface="Branding Black" panose="00000A00000000000000" charset="0"/>
              </a:rPr>
              <a:t>BUCKS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BFC600A-78D8-44F7-8423-CA03CFC618F2}"/>
              </a:ext>
            </a:extLst>
          </p:cNvPr>
          <p:cNvGrpSpPr/>
          <p:nvPr/>
        </p:nvGrpSpPr>
        <p:grpSpPr>
          <a:xfrm>
            <a:off x="1956140" y="2213208"/>
            <a:ext cx="8102018" cy="2504185"/>
            <a:chOff x="1093199" y="2282159"/>
            <a:chExt cx="8102018" cy="2504185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7273B20-A093-429E-B36D-BA6CC85DC9EF}"/>
                </a:ext>
              </a:extLst>
            </p:cNvPr>
            <p:cNvSpPr txBox="1"/>
            <p:nvPr/>
          </p:nvSpPr>
          <p:spPr>
            <a:xfrm>
              <a:off x="1093199" y="4078458"/>
              <a:ext cx="17294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14143C"/>
                  </a:solidFill>
                  <a:latin typeface="+mj-lt"/>
                </a:rPr>
                <a:t>Fabio </a:t>
              </a:r>
            </a:p>
            <a:p>
              <a:pPr algn="ctr"/>
              <a:r>
                <a:rPr lang="pt-BR" sz="2000" b="1" dirty="0">
                  <a:solidFill>
                    <a:srgbClr val="14143C"/>
                  </a:solidFill>
                  <a:latin typeface="+mj-lt"/>
                </a:rPr>
                <a:t>Bernardi Vaz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6E7489A-8435-CF62-585A-5CDDB695B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1189053" y="2282159"/>
              <a:ext cx="1537785" cy="1537785"/>
            </a:xfrm>
            <a:prstGeom prst="ellipse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082666A6-1726-7990-EB52-1031E2D78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5" b="5055"/>
            <a:stretch/>
          </p:blipFill>
          <p:spPr>
            <a:xfrm>
              <a:off x="7396134" y="2282161"/>
              <a:ext cx="1537785" cy="1537785"/>
            </a:xfrm>
            <a:prstGeom prst="ellipse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FC462BBE-531D-8504-8585-A64E40F6D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5327107" y="2282163"/>
              <a:ext cx="1537785" cy="1537785"/>
            </a:xfrm>
            <a:prstGeom prst="ellipse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D333B26C-62C4-BD1A-0E58-78A51DD5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46" b="21246"/>
            <a:stretch/>
          </p:blipFill>
          <p:spPr>
            <a:xfrm>
              <a:off x="3261692" y="2282160"/>
              <a:ext cx="1537785" cy="1537785"/>
            </a:xfrm>
            <a:prstGeom prst="ellipse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532F782-9926-CA5E-AC88-29BCC1A3E01D}"/>
                </a:ext>
              </a:extLst>
            </p:cNvPr>
            <p:cNvSpPr txBox="1"/>
            <p:nvPr/>
          </p:nvSpPr>
          <p:spPr>
            <a:xfrm>
              <a:off x="7134835" y="4078458"/>
              <a:ext cx="20603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14143C"/>
                  </a:solidFill>
                  <a:latin typeface="+mj-lt"/>
                </a:rPr>
                <a:t>Marília </a:t>
              </a:r>
            </a:p>
            <a:p>
              <a:pPr algn="ctr"/>
              <a:r>
                <a:rPr lang="pt-BR" sz="2000" b="1" dirty="0">
                  <a:solidFill>
                    <a:srgbClr val="14143C"/>
                  </a:solidFill>
                  <a:latin typeface="+mj-lt"/>
                </a:rPr>
                <a:t>Teixeira Nogueira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843BE65-7106-B0D0-9147-C3C282B0DD7C}"/>
                </a:ext>
              </a:extLst>
            </p:cNvPr>
            <p:cNvSpPr txBox="1"/>
            <p:nvPr/>
          </p:nvSpPr>
          <p:spPr>
            <a:xfrm>
              <a:off x="5231253" y="4078458"/>
              <a:ext cx="17294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14143C"/>
                  </a:solidFill>
                  <a:latin typeface="+mj-lt"/>
                </a:rPr>
                <a:t>Guilherme </a:t>
              </a:r>
              <a:r>
                <a:rPr lang="pt-BR" sz="2000" b="1" dirty="0" err="1">
                  <a:solidFill>
                    <a:srgbClr val="14143C"/>
                  </a:solidFill>
                  <a:latin typeface="+mj-lt"/>
                </a:rPr>
                <a:t>Bettiol</a:t>
              </a:r>
              <a:endParaRPr lang="pt-BR" sz="2000" b="1" dirty="0">
                <a:solidFill>
                  <a:srgbClr val="14143C"/>
                </a:solidFill>
                <a:latin typeface="+mj-lt"/>
              </a:endParaRP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0069BF4-9F67-4EE9-0F60-D7CAB1EB4AA5}"/>
                </a:ext>
              </a:extLst>
            </p:cNvPr>
            <p:cNvSpPr txBox="1"/>
            <p:nvPr/>
          </p:nvSpPr>
          <p:spPr>
            <a:xfrm>
              <a:off x="3165838" y="4078458"/>
              <a:ext cx="17294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14143C"/>
                  </a:solidFill>
                  <a:latin typeface="+mj-lt"/>
                </a:rPr>
                <a:t>Gustavo  </a:t>
              </a:r>
            </a:p>
            <a:p>
              <a:pPr algn="ctr"/>
              <a:r>
                <a:rPr lang="pt-BR" sz="2000" b="1" dirty="0" err="1">
                  <a:solidFill>
                    <a:srgbClr val="14143C"/>
                  </a:solidFill>
                  <a:latin typeface="+mj-lt"/>
                </a:rPr>
                <a:t>Stibe</a:t>
              </a:r>
              <a:r>
                <a:rPr lang="pt-BR" sz="2000" b="1" dirty="0">
                  <a:solidFill>
                    <a:srgbClr val="14143C"/>
                  </a:solidFill>
                  <a:latin typeface="+mj-lt"/>
                </a:rPr>
                <a:t> Fischer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007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FA237-C238-8F6F-7D18-7174873F2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E5A96FFD-C7FF-6E29-4679-5C60E7DFF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46B2EB5-C565-A958-1B1B-90E4FB1974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03C94A2-05B2-CE25-0833-50114F1952E8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DD41A7-D3E7-6013-66FC-39DB68F4F86B}"/>
              </a:ext>
            </a:extLst>
          </p:cNvPr>
          <p:cNvSpPr/>
          <p:nvPr/>
        </p:nvSpPr>
        <p:spPr>
          <a:xfrm>
            <a:off x="926734" y="2190852"/>
            <a:ext cx="793872" cy="786489"/>
          </a:xfrm>
          <a:prstGeom prst="rect">
            <a:avLst/>
          </a:prstGeom>
          <a:solidFill>
            <a:srgbClr val="262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EE5F0C4-2DDD-76A2-6D40-1CC31803CBAF}"/>
              </a:ext>
            </a:extLst>
          </p:cNvPr>
          <p:cNvSpPr txBox="1"/>
          <p:nvPr/>
        </p:nvSpPr>
        <p:spPr>
          <a:xfrm>
            <a:off x="1827990" y="2190852"/>
            <a:ext cx="4160121" cy="316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Operação Consistente (Página de Listagem de Vendas)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Prioridade: Desejável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14143C"/>
                </a:solidFill>
                <a:effectLst/>
                <a:latin typeface="Calibri (corpo)"/>
                <a:ea typeface="Calibri" panose="020F0502020204030204" pitchFamily="34" charset="0"/>
                <a:cs typeface="Times New Roman" panose="02020603050405020304" pitchFamily="18" charset="0"/>
              </a:rPr>
              <a:t>Descrição: A listagem de vendas deve funcionar de forma consistente, sem falhas, com suporte para diferentes tipos de consulta (por ID ou todas as vendas ).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36C9586F-5F36-4766-D37C-184321CA98A6}"/>
              </a:ext>
            </a:extLst>
          </p:cNvPr>
          <p:cNvSpPr/>
          <p:nvPr/>
        </p:nvSpPr>
        <p:spPr>
          <a:xfrm rot="10800000">
            <a:off x="-6391" y="3859887"/>
            <a:ext cx="264039" cy="299811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2218159-4F52-4CF8-4863-2452A724611D}"/>
              </a:ext>
            </a:extLst>
          </p:cNvPr>
          <p:cNvSpPr/>
          <p:nvPr/>
        </p:nvSpPr>
        <p:spPr>
          <a:xfrm>
            <a:off x="6096000" y="-8878"/>
            <a:ext cx="264039" cy="5831633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53BF65A-56DE-C878-23BF-9B4D9FCC3AE8}"/>
              </a:ext>
            </a:extLst>
          </p:cNvPr>
          <p:cNvSpPr txBox="1"/>
          <p:nvPr/>
        </p:nvSpPr>
        <p:spPr>
          <a:xfrm>
            <a:off x="825759" y="703211"/>
            <a:ext cx="505496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REQUISITOS 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NÃO FUNCIONAIS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4C3D024-1683-66B3-DBF4-325A7E87BCDE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D9E1A9C-9335-048B-6C38-41CD40F352A1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661AEBA1-2F24-B352-6489-1189381DF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946B0AF-31EF-407A-73AF-3ED82613A6D6}"/>
              </a:ext>
            </a:extLst>
          </p:cNvPr>
          <p:cNvSpPr txBox="1"/>
          <p:nvPr/>
        </p:nvSpPr>
        <p:spPr>
          <a:xfrm>
            <a:off x="879467" y="2384041"/>
            <a:ext cx="90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randing Black" panose="00000A00000000000000" charset="0"/>
              </a:rPr>
              <a:t>NF09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37219F-8281-643A-CE67-F7DB008CA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360039" y="0"/>
            <a:ext cx="5928834" cy="66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50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BANCO DE DADOS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ETAPA 3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FFBFD48-FB4A-9167-2489-002E32D17211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7B9C220-0099-BF18-9F8E-C7186344F43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50BD8CDB-B6C4-3AF6-7BD9-2149B0DD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CBDD9D-0BAE-E280-8D0E-E069F2856033}"/>
              </a:ext>
            </a:extLst>
          </p:cNvPr>
          <p:cNvSpPr txBox="1"/>
          <p:nvPr/>
        </p:nvSpPr>
        <p:spPr>
          <a:xfrm>
            <a:off x="6642602" y="1692676"/>
            <a:ext cx="4432041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pt-BR" dirty="0"/>
              <a:t>Nesta etapa, foi estruturado o banco de dados para armazenar as informações do projeto. As tabelas foram divididas em quatro grupos principais: Vendas - para armazenar os dados das transações, como código de venda, nome do cliente, forma de pagamento, data da venda, número da mesa, telefone do cliente, e valor total da venda. Produtos - para registrar as informações dos produtos, incluindo código, nome, valor unitário, tipo, quantidade, tamanho e descrição. Usuários - para armazenar as informações dos usuários do sistema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647D194-160F-37B7-7C58-3CC8CD7593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0" y="2607618"/>
            <a:ext cx="5485211" cy="427738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717C25D-F01E-D614-F44B-A5EE9E3EDFF5}"/>
              </a:ext>
            </a:extLst>
          </p:cNvPr>
          <p:cNvSpPr txBox="1"/>
          <p:nvPr/>
        </p:nvSpPr>
        <p:spPr>
          <a:xfrm>
            <a:off x="1" y="6929805"/>
            <a:ext cx="4364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12" tooltip="http://stackoverflow.com/questions/33377425/er-vs-database-schema-diagrams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13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3694545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com gráficos do mercado de ações">
            <a:extLst>
              <a:ext uri="{FF2B5EF4-FFF2-40B4-BE49-F238E27FC236}">
                <a16:creationId xmlns:a16="http://schemas.microsoft.com/office/drawing/2014/main" id="{72CC0B77-9E18-08DC-BD97-834A81C5F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r="6980"/>
          <a:stretch/>
        </p:blipFill>
        <p:spPr>
          <a:xfrm>
            <a:off x="0" y="2602696"/>
            <a:ext cx="5485211" cy="425530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BANCO DE DADOS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ETAPA 3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FFBFD48-FB4A-9167-2489-002E32D17211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7B9C220-0099-BF18-9F8E-C7186344F43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50BD8CDB-B6C4-3AF6-7BD9-2149B0DD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CBDD9D-0BAE-E280-8D0E-E069F2856033}"/>
              </a:ext>
            </a:extLst>
          </p:cNvPr>
          <p:cNvSpPr txBox="1"/>
          <p:nvPr/>
        </p:nvSpPr>
        <p:spPr>
          <a:xfrm>
            <a:off x="6642602" y="1692676"/>
            <a:ext cx="44320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pt-BR" dirty="0"/>
              <a:t>como código de usuário, nome, senha, e-mail, cargo, turno e salário. </a:t>
            </a:r>
            <a:r>
              <a:rPr lang="pt-BR" dirty="0" err="1"/>
              <a:t>Produtos_has_Vendas</a:t>
            </a:r>
            <a:r>
              <a:rPr lang="pt-BR" dirty="0"/>
              <a:t> - uma tabela intermediária para relacionar os produtos e as vendas, registrando quais produtos foram vendidos em cada transação, o valor e a quantidade de cada item vendido. As relações foram testadas com sucesso, e foram inseridas 10 linhas de dados em cada tabela para validar a integridade das relações e garantir o funcionamento correto das operações de consulta e inserção de dados.</a:t>
            </a:r>
          </a:p>
        </p:txBody>
      </p:sp>
    </p:spTree>
    <p:extLst>
      <p:ext uri="{BB962C8B-B14F-4D97-AF65-F5344CB8AC3E}">
        <p14:creationId xmlns:p14="http://schemas.microsoft.com/office/powerpoint/2010/main" val="2065704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F329D21-600A-4DAC-B04A-C14C3C722A21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C38E341-F4DE-53B1-D24A-AE0F3AB4646A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750AEB9-D6BC-892F-512C-B47524EB25B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46DED97F-7639-607C-4136-3EAFB78E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34F55-4729-0C23-C414-EC5379FD6802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BANCO DE DADOS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ETAPA 3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552F68D-AC7C-1871-5437-574E7FFAC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230991"/>
              </p:ext>
            </p:extLst>
          </p:nvPr>
        </p:nvGraphicFramePr>
        <p:xfrm>
          <a:off x="921366" y="1828093"/>
          <a:ext cx="10349268" cy="365877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197172">
                  <a:extLst>
                    <a:ext uri="{9D8B030D-6E8A-4147-A177-3AD203B41FA5}">
                      <a16:colId xmlns:a16="http://schemas.microsoft.com/office/drawing/2014/main" val="3416789673"/>
                    </a:ext>
                  </a:extLst>
                </a:gridCol>
                <a:gridCol w="6152096">
                  <a:extLst>
                    <a:ext uri="{9D8B030D-6E8A-4147-A177-3AD203B41FA5}">
                      <a16:colId xmlns:a16="http://schemas.microsoft.com/office/drawing/2014/main" val="1244220594"/>
                    </a:ext>
                  </a:extLst>
                </a:gridCol>
              </a:tblGrid>
              <a:tr h="571449"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bg1"/>
                          </a:solidFill>
                          <a:latin typeface="+mj-lt"/>
                        </a:rPr>
                        <a:t>TABELA DE VENDAS</a:t>
                      </a:r>
                    </a:p>
                  </a:txBody>
                  <a:tcPr anchor="ctr">
                    <a:solidFill>
                      <a:srgbClr val="262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249146"/>
                  </a:ext>
                </a:extLst>
              </a:tr>
              <a:tr h="36094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Nome do campo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Tipo de dado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05838"/>
                  </a:ext>
                </a:extLst>
              </a:tr>
              <a:tr h="7485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codigo_vendas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Número inteiro que será progressivamente aumentado pelo próprio banco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11521"/>
                  </a:ext>
                </a:extLst>
              </a:tr>
              <a:tr h="7462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nomecliente_vendas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de até 45 caracteres que será puxado dos registros da tabela produto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85814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pagamento_vendas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de até 20 caracteres que diz a forma de pagamento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852030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data_vendas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Representa data e hora. Usado para registrar o momento da venda.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152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81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F329D21-600A-4DAC-B04A-C14C3C722A21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C38E341-F4DE-53B1-D24A-AE0F3AB4646A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750AEB9-D6BC-892F-512C-B47524EB25B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46DED97F-7639-607C-4136-3EAFB78E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34F55-4729-0C23-C414-EC5379FD6802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BANCO DE DADOS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ETAPA 3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552F68D-AC7C-1871-5437-574E7FFAC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09327"/>
              </p:ext>
            </p:extLst>
          </p:nvPr>
        </p:nvGraphicFramePr>
        <p:xfrm>
          <a:off x="921366" y="1828093"/>
          <a:ext cx="10349268" cy="295773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197172">
                  <a:extLst>
                    <a:ext uri="{9D8B030D-6E8A-4147-A177-3AD203B41FA5}">
                      <a16:colId xmlns:a16="http://schemas.microsoft.com/office/drawing/2014/main" val="3416789673"/>
                    </a:ext>
                  </a:extLst>
                </a:gridCol>
                <a:gridCol w="6152096">
                  <a:extLst>
                    <a:ext uri="{9D8B030D-6E8A-4147-A177-3AD203B41FA5}">
                      <a16:colId xmlns:a16="http://schemas.microsoft.com/office/drawing/2014/main" val="1244220594"/>
                    </a:ext>
                  </a:extLst>
                </a:gridCol>
              </a:tblGrid>
              <a:tr h="571449"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bg1"/>
                          </a:solidFill>
                          <a:latin typeface="+mj-lt"/>
                        </a:rPr>
                        <a:t>TABELA DE VENDAS</a:t>
                      </a:r>
                    </a:p>
                  </a:txBody>
                  <a:tcPr anchor="ctr">
                    <a:solidFill>
                      <a:srgbClr val="262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249146"/>
                  </a:ext>
                </a:extLst>
              </a:tr>
              <a:tr h="36094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Nome do campo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Tipo de dado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05838"/>
                  </a:ext>
                </a:extLst>
              </a:tr>
              <a:tr h="7485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mesa_vendas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Armazena números inteiros para identificar mesas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11521"/>
                  </a:ext>
                </a:extLst>
              </a:tr>
              <a:tr h="7462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telefone_vendas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para números de telefone, com até 15 caracteres.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85814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valortotal_vendas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Número decimal que representa o valor do produto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852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05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F329D21-600A-4DAC-B04A-C14C3C722A21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C38E341-F4DE-53B1-D24A-AE0F3AB4646A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750AEB9-D6BC-892F-512C-B47524EB25B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46DED97F-7639-607C-4136-3EAFB78E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34F55-4729-0C23-C414-EC5379FD6802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BANCO DE DADOS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ETAPA 3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552F68D-AC7C-1871-5437-574E7FFAC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55101"/>
              </p:ext>
            </p:extLst>
          </p:nvPr>
        </p:nvGraphicFramePr>
        <p:xfrm>
          <a:off x="921365" y="1828093"/>
          <a:ext cx="10407035" cy="365877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800863">
                  <a:extLst>
                    <a:ext uri="{9D8B030D-6E8A-4147-A177-3AD203B41FA5}">
                      <a16:colId xmlns:a16="http://schemas.microsoft.com/office/drawing/2014/main" val="3416789673"/>
                    </a:ext>
                  </a:extLst>
                </a:gridCol>
                <a:gridCol w="7606172">
                  <a:extLst>
                    <a:ext uri="{9D8B030D-6E8A-4147-A177-3AD203B41FA5}">
                      <a16:colId xmlns:a16="http://schemas.microsoft.com/office/drawing/2014/main" val="1244220594"/>
                    </a:ext>
                  </a:extLst>
                </a:gridCol>
              </a:tblGrid>
              <a:tr h="571449"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bg1"/>
                          </a:solidFill>
                          <a:latin typeface="+mj-lt"/>
                        </a:rPr>
                        <a:t>TABELA DE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+mj-lt"/>
                        </a:rPr>
                        <a:t> PRODUTOS </a:t>
                      </a:r>
                      <a:endParaRPr lang="pt-BR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262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249146"/>
                  </a:ext>
                </a:extLst>
              </a:tr>
              <a:tr h="36094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Nome do campo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Tipo de dado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05838"/>
                  </a:ext>
                </a:extLst>
              </a:tr>
              <a:tr h="7485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codigo_produtos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Números inteiros, identificando unicamente cada produto.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11521"/>
                  </a:ext>
                </a:extLst>
              </a:tr>
              <a:tr h="7462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nome_produtos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para os nomes dos produtos, com limite de 45 caracteres.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85814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valor_produtos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Representa valores monetários, com até 10 dígitos no total, sendo 2 após o ponto decimal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852030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tipo_produtos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com até 30 caracteres, para classificar o produto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5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349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F329D21-600A-4DAC-B04A-C14C3C722A21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C38E341-F4DE-53B1-D24A-AE0F3AB4646A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750AEB9-D6BC-892F-512C-B47524EB25B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46DED97F-7639-607C-4136-3EAFB78E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34F55-4729-0C23-C414-EC5379FD6802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BANCO DE DADOS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ETAPA 3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552F68D-AC7C-1871-5437-574E7FFAC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07168"/>
              </p:ext>
            </p:extLst>
          </p:nvPr>
        </p:nvGraphicFramePr>
        <p:xfrm>
          <a:off x="921366" y="1828093"/>
          <a:ext cx="10349268" cy="316351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197172">
                  <a:extLst>
                    <a:ext uri="{9D8B030D-6E8A-4147-A177-3AD203B41FA5}">
                      <a16:colId xmlns:a16="http://schemas.microsoft.com/office/drawing/2014/main" val="3416789673"/>
                    </a:ext>
                  </a:extLst>
                </a:gridCol>
                <a:gridCol w="6152096">
                  <a:extLst>
                    <a:ext uri="{9D8B030D-6E8A-4147-A177-3AD203B41FA5}">
                      <a16:colId xmlns:a16="http://schemas.microsoft.com/office/drawing/2014/main" val="1244220594"/>
                    </a:ext>
                  </a:extLst>
                </a:gridCol>
              </a:tblGrid>
              <a:tr h="571449"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bg1"/>
                          </a:solidFill>
                          <a:latin typeface="+mj-lt"/>
                        </a:rPr>
                        <a:t>TABELA DE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+mj-lt"/>
                        </a:rPr>
                        <a:t> PRODUTOS </a:t>
                      </a:r>
                      <a:endParaRPr lang="pt-BR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262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249146"/>
                  </a:ext>
                </a:extLst>
              </a:tr>
              <a:tr h="36094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Nome do campo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Tipo de dado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05838"/>
                  </a:ext>
                </a:extLst>
              </a:tr>
              <a:tr h="7485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qtd_produtos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Números inteiros, representando a quantidade de produtos em estoque.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11521"/>
                  </a:ext>
                </a:extLst>
              </a:tr>
              <a:tr h="7462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tamanho_produtos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curto (10 caracteres) usado para indicar tamanho.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85814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descricao_produtos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descritivo com até 200 caracteres, usado para detalhar o produto.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852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368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F329D21-600A-4DAC-B04A-C14C3C722A21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C38E341-F4DE-53B1-D24A-AE0F3AB4646A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750AEB9-D6BC-892F-512C-B47524EB25B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46DED97F-7639-607C-4136-3EAFB78E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34F55-4729-0C23-C414-EC5379FD6802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BANCO DE DADOS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ETAPA 3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552F68D-AC7C-1871-5437-574E7FFAC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00466"/>
              </p:ext>
            </p:extLst>
          </p:nvPr>
        </p:nvGraphicFramePr>
        <p:xfrm>
          <a:off x="921366" y="1828093"/>
          <a:ext cx="10349268" cy="345299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197172">
                  <a:extLst>
                    <a:ext uri="{9D8B030D-6E8A-4147-A177-3AD203B41FA5}">
                      <a16:colId xmlns:a16="http://schemas.microsoft.com/office/drawing/2014/main" val="3416789673"/>
                    </a:ext>
                  </a:extLst>
                </a:gridCol>
                <a:gridCol w="6152096">
                  <a:extLst>
                    <a:ext uri="{9D8B030D-6E8A-4147-A177-3AD203B41FA5}">
                      <a16:colId xmlns:a16="http://schemas.microsoft.com/office/drawing/2014/main" val="1244220594"/>
                    </a:ext>
                  </a:extLst>
                </a:gridCol>
              </a:tblGrid>
              <a:tr h="571449"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bg1"/>
                          </a:solidFill>
                          <a:latin typeface="+mj-lt"/>
                        </a:rPr>
                        <a:t>TABELA DE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+mj-lt"/>
                        </a:rPr>
                        <a:t> PRODUTOS_HAS_VENDAS</a:t>
                      </a:r>
                      <a:endParaRPr lang="pt-BR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262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249146"/>
                  </a:ext>
                </a:extLst>
              </a:tr>
              <a:tr h="36094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Nome do campo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Tipo de dado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05838"/>
                  </a:ext>
                </a:extLst>
              </a:tr>
              <a:tr h="7485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produtos_codigo_produtos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Número inteiro que será progressivamente aumentado pelo próprio banco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11521"/>
                  </a:ext>
                </a:extLst>
              </a:tr>
              <a:tr h="7462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vendas_codigo_vendas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de até 90 caracteres que será puxado dos registros da tabela produto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85814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valor_vendas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Número decimal que representa o valor do produto.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852030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qtd_vendas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Número inteiro que define a quantidade de vendas.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9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741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F329D21-600A-4DAC-B04A-C14C3C722A21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C38E341-F4DE-53B1-D24A-AE0F3AB4646A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750AEB9-D6BC-892F-512C-B47524EB25B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46DED97F-7639-607C-4136-3EAFB78E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34F55-4729-0C23-C414-EC5379FD6802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BANCO DE DADOS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ETAPA 3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552F68D-AC7C-1871-5437-574E7FFAC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82160"/>
              </p:ext>
            </p:extLst>
          </p:nvPr>
        </p:nvGraphicFramePr>
        <p:xfrm>
          <a:off x="921366" y="1828093"/>
          <a:ext cx="10349268" cy="345299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197172">
                  <a:extLst>
                    <a:ext uri="{9D8B030D-6E8A-4147-A177-3AD203B41FA5}">
                      <a16:colId xmlns:a16="http://schemas.microsoft.com/office/drawing/2014/main" val="3416789673"/>
                    </a:ext>
                  </a:extLst>
                </a:gridCol>
                <a:gridCol w="6152096">
                  <a:extLst>
                    <a:ext uri="{9D8B030D-6E8A-4147-A177-3AD203B41FA5}">
                      <a16:colId xmlns:a16="http://schemas.microsoft.com/office/drawing/2014/main" val="1244220594"/>
                    </a:ext>
                  </a:extLst>
                </a:gridCol>
              </a:tblGrid>
              <a:tr h="571449"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bg1"/>
                          </a:solidFill>
                          <a:latin typeface="+mj-lt"/>
                        </a:rPr>
                        <a:t>TABELA D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+mj-lt"/>
                        </a:rPr>
                        <a:t>E USUÁRIOS</a:t>
                      </a:r>
                      <a:endParaRPr lang="pt-BR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262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249146"/>
                  </a:ext>
                </a:extLst>
              </a:tr>
              <a:tr h="36094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Nome do campo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Tipo de dado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05838"/>
                  </a:ext>
                </a:extLst>
              </a:tr>
              <a:tr h="7485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codigo_usuarios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Números inteiros que identificam unicamente cada usuário e são autoincrementados.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11521"/>
                  </a:ext>
                </a:extLst>
              </a:tr>
              <a:tr h="7462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usuarios_usuarios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para definir o nome do usuário, limitado a 30 caracteres.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85814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senha_usuarios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para senha do usuário, limitado a 20 caracteres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852030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email_usuarios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para e-mail, com até 55 caracteres.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9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550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F329D21-600A-4DAC-B04A-C14C3C722A21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C38E341-F4DE-53B1-D24A-AE0F3AB4646A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750AEB9-D6BC-892F-512C-B47524EB25B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46DED97F-7639-607C-4136-3EAFB78E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D34F55-4729-0C23-C414-EC5379FD6802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BANCO DE DADOS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ETAPA 3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552F68D-AC7C-1871-5437-574E7FFAC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782697"/>
              </p:ext>
            </p:extLst>
          </p:nvPr>
        </p:nvGraphicFramePr>
        <p:xfrm>
          <a:off x="921366" y="1828093"/>
          <a:ext cx="10349268" cy="316351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197172">
                  <a:extLst>
                    <a:ext uri="{9D8B030D-6E8A-4147-A177-3AD203B41FA5}">
                      <a16:colId xmlns:a16="http://schemas.microsoft.com/office/drawing/2014/main" val="3416789673"/>
                    </a:ext>
                  </a:extLst>
                </a:gridCol>
                <a:gridCol w="6152096">
                  <a:extLst>
                    <a:ext uri="{9D8B030D-6E8A-4147-A177-3AD203B41FA5}">
                      <a16:colId xmlns:a16="http://schemas.microsoft.com/office/drawing/2014/main" val="1244220594"/>
                    </a:ext>
                  </a:extLst>
                </a:gridCol>
              </a:tblGrid>
              <a:tr h="571449"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bg1"/>
                          </a:solidFill>
                          <a:latin typeface="+mj-lt"/>
                        </a:rPr>
                        <a:t>TABELA D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+mj-lt"/>
                        </a:rPr>
                        <a:t>E USUÁRIOS</a:t>
                      </a:r>
                      <a:endParaRPr lang="pt-BR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262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249146"/>
                  </a:ext>
                </a:extLst>
              </a:tr>
              <a:tr h="36094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Nome do campo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+mn-lt"/>
                        </a:rPr>
                        <a:t>Tipo de dado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05838"/>
                  </a:ext>
                </a:extLst>
              </a:tr>
              <a:tr h="7485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cargo_usuarios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Tipo de dado que armazena valores predefinidos como: gerente, chefe de cozinha, garçom etc...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11521"/>
                  </a:ext>
                </a:extLst>
              </a:tr>
              <a:tr h="7462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turno_usuarios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Usado para armazenar valores como “matutino", “vespertino", “noturno".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85814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salario_usuarios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Texto para inserir o valor do salário de no máximo 15 caracteres.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852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36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922957" y="637356"/>
            <a:ext cx="4432041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A204A"/>
                </a:solidFill>
                <a:latin typeface="+mj-lt"/>
              </a:rPr>
              <a:t> </a:t>
            </a:r>
            <a:r>
              <a:rPr lang="pt-BR" sz="3600" b="1" dirty="0">
                <a:solidFill>
                  <a:srgbClr val="1A204A"/>
                </a:solidFill>
                <a:latin typeface="Branding Black" panose="00000A00000000000000" charset="0"/>
              </a:rPr>
              <a:t>SESI BUCKS </a:t>
            </a:r>
            <a:r>
              <a:rPr lang="pt-BR" sz="3600" b="1" dirty="0">
                <a:solidFill>
                  <a:srgbClr val="C00000"/>
                </a:solidFill>
                <a:latin typeface="Branding Black" panose="00000A00000000000000" charset="0"/>
              </a:rPr>
              <a:t>DESCRIÇÃO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16CAA0-E113-440B-AC4B-52962D05B5FE}"/>
              </a:ext>
            </a:extLst>
          </p:cNvPr>
          <p:cNvSpPr txBox="1"/>
          <p:nvPr/>
        </p:nvSpPr>
        <p:spPr>
          <a:xfrm>
            <a:off x="1663959" y="2696810"/>
            <a:ext cx="4432041" cy="2404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pt-BR" sz="2000" dirty="0"/>
              <a:t>Este sistema oferece uma gestão integrada e eficiente para cafeterias, proporcionando controle de estoque, vendas e relatórios financeiros de forma simples e intuitiva. É pautado na ideia de facilitar o dia a dia dos proprietários, permitindo que eles se concentrem em oferecer uma experiência excepcional aos seus clientes.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989718F-32AC-4A59-8963-2F0AAF8AD041}"/>
              </a:ext>
            </a:extLst>
          </p:cNvPr>
          <p:cNvSpPr/>
          <p:nvPr/>
        </p:nvSpPr>
        <p:spPr>
          <a:xfrm>
            <a:off x="922957" y="2696810"/>
            <a:ext cx="360125" cy="4170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7034505" y="0"/>
            <a:ext cx="264039" cy="29981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00000"/>
              </a:solidFill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7156" y="223120"/>
            <a:ext cx="590670" cy="414236"/>
          </a:xfrm>
          <a:prstGeom prst="rect">
            <a:avLst/>
          </a:prstGeom>
        </p:spPr>
      </p:pic>
      <p:pic>
        <p:nvPicPr>
          <p:cNvPr id="2052" name="Picture 4" descr="Cappuccino Cremoso com Leite e Creme de Leite de Búfala – Laticínios Bom  Destino">
            <a:extLst>
              <a:ext uri="{FF2B5EF4-FFF2-40B4-BE49-F238E27FC236}">
                <a16:creationId xmlns:a16="http://schemas.microsoft.com/office/drawing/2014/main" id="{B96E7ECA-80BC-4AC7-65E4-57F3D3C9E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8" t="-209" r="8862" b="209"/>
          <a:stretch/>
        </p:blipFill>
        <p:spPr bwMode="auto">
          <a:xfrm>
            <a:off x="7297381" y="-40405"/>
            <a:ext cx="4893456" cy="680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32484C9-3024-7AE3-4A38-14AF101A3185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535E849-11BD-91A7-5AC7-B0FEAB5CD4DA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8881A9F5-A89E-8B23-3A59-757DFE2DD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568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A9DC486-E79B-5035-B709-CCC663855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2095" y="2347931"/>
            <a:ext cx="6096567" cy="4056987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CODIFICAÇÃO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ETAPA 4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FFBFD48-FB4A-9167-2489-002E32D17211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7B9C220-0099-BF18-9F8E-C7186344F43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50BD8CDB-B6C4-3AF6-7BD9-2149B0DD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CBDD9D-0BAE-E280-8D0E-E069F2856033}"/>
              </a:ext>
            </a:extLst>
          </p:cNvPr>
          <p:cNvSpPr txBox="1"/>
          <p:nvPr/>
        </p:nvSpPr>
        <p:spPr>
          <a:xfrm>
            <a:off x="6539194" y="2254622"/>
            <a:ext cx="4432041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pt-BR" dirty="0"/>
              <a:t>O sistema Sesi </a:t>
            </a:r>
            <a:r>
              <a:rPr lang="pt-BR" dirty="0" err="1"/>
              <a:t>Bucks</a:t>
            </a:r>
            <a:r>
              <a:rPr lang="pt-BR" dirty="0"/>
              <a:t> Web foi codificado utilizando HTML5, CSS3, </a:t>
            </a:r>
            <a:r>
              <a:rPr lang="pt-BR" dirty="0" err="1"/>
              <a:t>JavaScript</a:t>
            </a:r>
            <a:r>
              <a:rPr lang="pt-BR" dirty="0"/>
              <a:t>, Node.js e MySQL, seguindo o protótipo desenhado por nós anteriormente e a paleta de cores no padrão marrom, com estilo de imagens voltado completamente para cafeterias e tudo relacionado ao café. O design das formas foi inspirado no estilo do site CONSUMER, que traz um toque moderno e dinâmico ao visual da plataforma. O projeto foi concluído em 3 semanas, com início no dia 25 de outubro e finalização no dia 15 de novembro, marcando o término desta fase de desenvolvimento.</a:t>
            </a: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4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F329D21-600A-4DAC-B04A-C14C3C722A21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C38E341-F4DE-53B1-D24A-AE0F3AB4646A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750AEB9-D6BC-892F-512C-B47524EB25B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46DED97F-7639-607C-4136-3EAFB78E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4129F1A8-108F-C8C8-37A5-3AC613EF0FBC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CODIFICAÇÃO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00CCD6"/>
                </a:solidFill>
                <a:latin typeface="Branding Black" panose="00000A00000000000000" charset="0"/>
              </a:rPr>
              <a:t>ETAPA 4</a:t>
            </a:r>
          </a:p>
        </p:txBody>
      </p:sp>
      <p:pic>
        <p:nvPicPr>
          <p:cNvPr id="19" name="Gráfico 18" descr="Teatro com preenchimento sólido">
            <a:extLst>
              <a:ext uri="{FF2B5EF4-FFF2-40B4-BE49-F238E27FC236}">
                <a16:creationId xmlns:a16="http://schemas.microsoft.com/office/drawing/2014/main" id="{30CFB559-7715-46DF-46DF-5BCF47673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7648" y="1626541"/>
            <a:ext cx="5636701" cy="56367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A2F92B6-2DAB-87DE-4E17-3D8AE0F98C7A}"/>
              </a:ext>
            </a:extLst>
          </p:cNvPr>
          <p:cNvSpPr txBox="1"/>
          <p:nvPr/>
        </p:nvSpPr>
        <p:spPr>
          <a:xfrm>
            <a:off x="4141535" y="3181039"/>
            <a:ext cx="3908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14143C"/>
                </a:solidFill>
                <a:latin typeface="+mj-lt"/>
              </a:rPr>
              <a:t>DEMONSTRAÇÃO DE USO</a:t>
            </a:r>
          </a:p>
        </p:txBody>
      </p:sp>
    </p:spTree>
    <p:extLst>
      <p:ext uri="{BB962C8B-B14F-4D97-AF65-F5344CB8AC3E}">
        <p14:creationId xmlns:p14="http://schemas.microsoft.com/office/powerpoint/2010/main" val="1135665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2A987BE-238E-4E28-AE56-3DBC978A12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Este trabalho foi essencial para aplicar na prática os conhecimentos de HTML, CSS, </a:t>
            </a:r>
            <a:r>
              <a:rPr lang="pt-BR" dirty="0" err="1"/>
              <a:t>JavaScript</a:t>
            </a:r>
            <a:r>
              <a:rPr lang="pt-BR" dirty="0"/>
              <a:t> e MySQL . Contribuindo para o nosso aprendizado e evolução. 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Agradeço à banca pela disponibilidade em avaliar o projeto e estou à disposição para responder </a:t>
            </a:r>
          </a:p>
          <a:p>
            <a:pPr algn="ctr"/>
            <a:r>
              <a:rPr lang="pt-BR" dirty="0"/>
              <a:t>dúvidas e ouvir sugestões. Espero que tenham gostado. Obrigado!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3B20-A093-429E-B36D-BA6CC85DC9EF}"/>
              </a:ext>
            </a:extLst>
          </p:cNvPr>
          <p:cNvSpPr txBox="1"/>
          <p:nvPr/>
        </p:nvSpPr>
        <p:spPr>
          <a:xfrm>
            <a:off x="2071457" y="1695572"/>
            <a:ext cx="8049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Branding Black" panose="00000A00000000000000" charset="0"/>
              </a:rPr>
              <a:t>CONSIDERAÇÕES FINAIS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4813" y="560471"/>
            <a:ext cx="590670" cy="41423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A313895-9C3D-4C18-9F53-97BC7E6B4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428" y="5699466"/>
            <a:ext cx="1648409" cy="427365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97120A4C-100E-49DC-82E5-70430DA7B98B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8E18D67-1C7D-60EC-E4BD-E84D1FC6C724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7310100-4A44-B54B-08D2-B13C65DA2260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5AD20C2C-5D86-D9D2-0BB1-3CB7A7A37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4907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83102" y="6036498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251970" y="2843796"/>
            <a:ext cx="8648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pt-BR" sz="4200" b="1" dirty="0">
                <a:solidFill>
                  <a:schemeClr val="bg1"/>
                </a:solidFill>
                <a:latin typeface="Branding Black" panose="00000A00000000000000" charset="0"/>
              </a:rPr>
              <a:t>OBRIGADO PELA ATENÇÃO!</a:t>
            </a:r>
            <a:endParaRPr lang="pt-BR" sz="4200" b="1" dirty="0">
              <a:solidFill>
                <a:srgbClr val="17C3C7"/>
              </a:solidFill>
              <a:latin typeface="Branding Black" panose="00000A00000000000000" charset="0"/>
            </a:endParaRP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98232" y="976590"/>
            <a:ext cx="277812" cy="754300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solidFill>
            <a:srgbClr val="00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DBEEDB-26CD-4B1F-AAD8-A93B447BC34A}"/>
              </a:ext>
            </a:extLst>
          </p:cNvPr>
          <p:cNvSpPr txBox="1"/>
          <p:nvPr/>
        </p:nvSpPr>
        <p:spPr>
          <a:xfrm>
            <a:off x="4599286" y="3482005"/>
            <a:ext cx="2976868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pt-BR" sz="1400" b="1" dirty="0">
                <a:solidFill>
                  <a:schemeClr val="bg1"/>
                </a:solidFill>
                <a:latin typeface="+mj-lt"/>
              </a:rPr>
              <a:t>EQUIPE 3</a:t>
            </a:r>
            <a:endParaRPr lang="pt-BR" sz="1400" b="1" dirty="0">
              <a:solidFill>
                <a:srgbClr val="17C3C7"/>
              </a:solidFill>
              <a:latin typeface="+mj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F66485E-3C56-14D4-8993-F2CFFDBD9D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79699" y="403352"/>
            <a:ext cx="1541178" cy="43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4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PROTOTIPAÇÃO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C00000"/>
                </a:solidFill>
                <a:latin typeface="Branding Black" panose="00000A00000000000000" charset="0"/>
              </a:rPr>
              <a:t>ETAPA</a:t>
            </a:r>
            <a:r>
              <a:rPr lang="pt-BR" sz="3600" b="1" dirty="0">
                <a:solidFill>
                  <a:srgbClr val="C00000"/>
                </a:solidFill>
                <a:latin typeface="Branding Black)"/>
              </a:rPr>
              <a:t> 1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FFBFD48-FB4A-9167-2489-002E32D17211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7B9C220-0099-BF18-9F8E-C7186344F43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50BD8CDB-B6C4-3AF6-7BD9-2149B0DD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CBDD9D-0BAE-E280-8D0E-E069F2856033}"/>
              </a:ext>
            </a:extLst>
          </p:cNvPr>
          <p:cNvSpPr txBox="1"/>
          <p:nvPr/>
        </p:nvSpPr>
        <p:spPr>
          <a:xfrm>
            <a:off x="6487231" y="1497222"/>
            <a:ext cx="5273641" cy="4486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Página inicial</a:t>
            </a:r>
            <a:r>
              <a:rPr lang="pt-BR" dirty="0"/>
              <a:t>: Na tela inicial, teremos a logo da empresa no canto superior esquerdo, e ao lado, o nome da empresa. No canto superior direito, haverá o botão de login. Logo abaixo, teremos um carrossel que funcionará como um “banner” para o usuário, com uma seta ao lado para a possibilidade de trocar a imagem. Também haverá um espaço explicando o que nosso aplicativo faz e um texto com instruções.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Página de Login</a:t>
            </a:r>
            <a:r>
              <a:rPr lang="pt-BR" dirty="0"/>
              <a:t>: Ao lado esquerdo, centralizada, teremos uma imagem de uma cafeteria. Ao lado direito, haverá o espaço para login e senha, com campos para inserir as informações e um botão para confirmar o login.</a:t>
            </a:r>
          </a:p>
          <a:p>
            <a:pPr algn="just">
              <a:lnSpc>
                <a:spcPts val="2000"/>
              </a:lnSpc>
            </a:pPr>
            <a:endParaRPr lang="pt-BR" dirty="0"/>
          </a:p>
          <a:p>
            <a:pPr algn="just">
              <a:lnSpc>
                <a:spcPts val="2000"/>
              </a:lnSpc>
            </a:pP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9AF88C-73DE-589E-CCE6-6B9CAB00CE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714" y="2132233"/>
            <a:ext cx="4862506" cy="43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79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PROTOTIPAÇÃO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C00000"/>
                </a:solidFill>
                <a:latin typeface="Branding Black" panose="00000A00000000000000" charset="0"/>
              </a:rPr>
              <a:t>ETAPA</a:t>
            </a:r>
            <a:r>
              <a:rPr lang="pt-BR" sz="3600" b="1" dirty="0">
                <a:solidFill>
                  <a:srgbClr val="C00000"/>
                </a:solidFill>
                <a:latin typeface="Branding Black)"/>
              </a:rPr>
              <a:t> 1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FFBFD48-FB4A-9167-2489-002E32D17211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7B9C220-0099-BF18-9F8E-C7186344F43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50BD8CDB-B6C4-3AF6-7BD9-2149B0DD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CBDD9D-0BAE-E280-8D0E-E069F2856033}"/>
              </a:ext>
            </a:extLst>
          </p:cNvPr>
          <p:cNvSpPr txBox="1"/>
          <p:nvPr/>
        </p:nvSpPr>
        <p:spPr>
          <a:xfrm>
            <a:off x="6364999" y="2401797"/>
            <a:ext cx="5273641" cy="173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Página de Estoque</a:t>
            </a:r>
            <a:r>
              <a:rPr lang="pt-BR" dirty="0"/>
              <a:t>: Teremos centralizado ao lado esquerdo uma imagem referente a uma cafeteria e ao lado direito teremos o espaço para login e senha, com os espaços para digitar suas informações e um botão pra confirmar o cadastro.</a:t>
            </a:r>
          </a:p>
          <a:p>
            <a:pPr algn="just">
              <a:lnSpc>
                <a:spcPts val="2000"/>
              </a:lnSpc>
            </a:pP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EFE946-3F78-D922-CCE2-86C2FF20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327" y="2552158"/>
            <a:ext cx="5271688" cy="269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9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520580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PROTOTIPAÇÃO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C00000"/>
                </a:solidFill>
                <a:latin typeface="Branding Black" panose="00000A00000000000000" charset="0"/>
              </a:rPr>
              <a:t>ETAPA 1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FFBFD48-FB4A-9167-2489-002E32D17211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7B9C220-0099-BF18-9F8E-C7186344F43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50BD8CDB-B6C4-3AF6-7BD9-2149B0DD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CBDD9D-0BAE-E280-8D0E-E069F2856033}"/>
              </a:ext>
            </a:extLst>
          </p:cNvPr>
          <p:cNvSpPr txBox="1"/>
          <p:nvPr/>
        </p:nvSpPr>
        <p:spPr>
          <a:xfrm>
            <a:off x="6487231" y="1724210"/>
            <a:ext cx="5273641" cy="420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/>
              <a:t>Página</a:t>
            </a:r>
            <a:r>
              <a:rPr lang="en-US" b="1" dirty="0"/>
              <a:t> de </a:t>
            </a:r>
            <a:r>
              <a:rPr lang="en-US" b="1" dirty="0" err="1"/>
              <a:t>Início</a:t>
            </a:r>
            <a:r>
              <a:rPr lang="en-US" b="1" dirty="0"/>
              <a:t>:</a:t>
            </a:r>
            <a:r>
              <a:rPr lang="en-US" dirty="0"/>
              <a:t> Na parte superior, </a:t>
            </a:r>
            <a:r>
              <a:rPr lang="en-US" dirty="0" err="1"/>
              <a:t>em</a:t>
            </a:r>
            <a:r>
              <a:rPr lang="en-US" dirty="0"/>
              <a:t> ambos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lados</a:t>
            </a:r>
            <a:r>
              <a:rPr lang="en-US" dirty="0"/>
              <a:t>, </a:t>
            </a:r>
            <a:r>
              <a:rPr lang="en-US" dirty="0" err="1"/>
              <a:t>teremos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interface que a da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.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clicar</a:t>
            </a:r>
            <a:r>
              <a:rPr lang="en-US" dirty="0"/>
              <a:t> no “X”, o 
menu lateral </a:t>
            </a:r>
            <a:r>
              <a:rPr lang="en-US" dirty="0" err="1"/>
              <a:t>completo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, com </a:t>
            </a:r>
            <a:r>
              <a:rPr lang="en-US" dirty="0" err="1"/>
              <a:t>informações</a:t>
            </a:r>
            <a:r>
              <a:rPr lang="en-US" dirty="0"/>
              <a:t> para </a:t>
            </a:r>
            <a:r>
              <a:rPr lang="en-US" dirty="0" err="1"/>
              <a:t>navegação</a:t>
            </a:r>
            <a:r>
              <a:rPr lang="en-US" dirty="0"/>
              <a:t> entre as </a:t>
            </a:r>
            <a:r>
              <a:rPr lang="en-US" dirty="0" err="1"/>
              <a:t>telas</a:t>
            </a:r>
            <a:r>
              <a:rPr lang="en-US" dirty="0"/>
              <a:t> (</a:t>
            </a:r>
            <a:r>
              <a:rPr lang="en-US" dirty="0" err="1"/>
              <a:t>perfil</a:t>
            </a:r>
            <a:r>
              <a:rPr lang="en-US" dirty="0"/>
              <a:t>, </a:t>
            </a:r>
            <a:r>
              <a:rPr lang="en-US" dirty="0" err="1"/>
              <a:t>estoque</a:t>
            </a:r>
            <a:r>
              <a:rPr lang="en-US" dirty="0"/>
              <a:t>, </a:t>
            </a:r>
            <a:r>
              <a:rPr lang="en-US" dirty="0" err="1"/>
              <a:t>vendas</a:t>
            </a:r>
            <a:r>
              <a:rPr lang="en-US" dirty="0"/>
              <a:t>). No </a:t>
            </a:r>
            <a:r>
              <a:rPr lang="en-US" dirty="0" err="1"/>
              <a:t>centro</a:t>
            </a:r>
            <a:r>
              <a:rPr lang="en-US" dirty="0"/>
              <a:t>, </a:t>
            </a:r>
            <a:r>
              <a:rPr lang="en-US" dirty="0" err="1"/>
              <a:t>estarão</a:t>
            </a:r>
            <a:r>
              <a:rPr lang="en-US" dirty="0"/>
              <a:t> as </a:t>
            </a:r>
            <a:r>
              <a:rPr lang="en-US" dirty="0" err="1"/>
              <a:t>estatísticas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funcionalidade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: total de </a:t>
            </a:r>
            <a:r>
              <a:rPr lang="en-US" dirty="0" err="1"/>
              <a:t>vendas</a:t>
            </a:r>
            <a:r>
              <a:rPr lang="en-US" dirty="0"/>
              <a:t>, total de mesas </a:t>
            </a:r>
            <a:r>
              <a:rPr lang="en-US" dirty="0" err="1"/>
              <a:t>atendidas</a:t>
            </a:r>
            <a:r>
              <a:rPr lang="en-US" dirty="0"/>
              <a:t>, etc.
</a:t>
            </a:r>
            <a:r>
              <a:rPr lang="en-US" b="1" dirty="0" err="1"/>
              <a:t>Página</a:t>
            </a:r>
            <a:r>
              <a:rPr lang="en-US" b="1" dirty="0"/>
              <a:t> de </a:t>
            </a:r>
            <a:r>
              <a:rPr lang="en-US" b="1" dirty="0" err="1"/>
              <a:t>Perfil</a:t>
            </a:r>
            <a:r>
              <a:rPr lang="en-US" b="1" dirty="0"/>
              <a:t>/</a:t>
            </a:r>
            <a:r>
              <a:rPr lang="en-US" b="1" dirty="0" err="1"/>
              <a:t>Configurações</a:t>
            </a:r>
            <a:r>
              <a:rPr lang="en-US" b="1" dirty="0"/>
              <a:t>:</a:t>
            </a:r>
            <a:r>
              <a:rPr lang="en-US" dirty="0"/>
              <a:t> A parte superior e o menu lateral serão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mesmos</a:t>
            </a:r>
            <a:r>
              <a:rPr lang="en-US" dirty="0"/>
              <a:t>. </a:t>
            </a:r>
            <a:r>
              <a:rPr lang="en-US" dirty="0" err="1"/>
              <a:t>Teremos</a:t>
            </a:r>
            <a:r>
              <a:rPr lang="en-US" dirty="0"/>
              <a:t> a </a:t>
            </a:r>
            <a:r>
              <a:rPr lang="en-US" dirty="0" err="1"/>
              <a:t>foto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 com </a:t>
            </a:r>
            <a:r>
              <a:rPr lang="en-US" dirty="0" err="1"/>
              <a:t>informações</a:t>
            </a:r>
            <a:r>
              <a:rPr lang="en-US" dirty="0"/>
              <a:t> 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lado</a:t>
            </a:r>
            <a:r>
              <a:rPr lang="en-US" dirty="0"/>
              <a:t> e a </a:t>
            </a:r>
            <a:r>
              <a:rPr lang="en-US" dirty="0" err="1"/>
              <a:t>possibilidade</a:t>
            </a:r>
            <a:r>
              <a:rPr lang="en-US" dirty="0"/>
              <a:t> de </a:t>
            </a:r>
            <a:r>
              <a:rPr lang="en-US" dirty="0" err="1"/>
              <a:t>edição</a:t>
            </a:r>
            <a:r>
              <a:rPr lang="en-US" dirty="0"/>
              <a:t> dos dados.</a:t>
            </a:r>
            <a:endParaRPr lang="pt-BR" dirty="0"/>
          </a:p>
          <a:p>
            <a:pPr algn="just">
              <a:lnSpc>
                <a:spcPts val="2000"/>
              </a:lnSpc>
            </a:pPr>
            <a:endParaRPr lang="pt-BR" dirty="0"/>
          </a:p>
          <a:p>
            <a:pPr algn="just">
              <a:lnSpc>
                <a:spcPts val="2000"/>
              </a:lnSpc>
            </a:pP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3AE60B-3BBA-5EF3-B4D4-523F25360E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01" y="2118851"/>
            <a:ext cx="4631336" cy="23135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FEE2016-344C-7603-B5E4-6CD110970A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7" y="4391697"/>
            <a:ext cx="4542654" cy="23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1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EC267-34E5-C630-39FD-0F087D493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97F039AF-63D1-6DE2-196A-9B09BBBA1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EDCAAD0-31DA-3AF0-1DE7-366C92D93310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160D917-EDEF-3F32-F209-BD54909D83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24C7350A-923F-9CA6-A6DE-86DEDDB564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D4871D1E-2AD8-77D6-CDC0-3E38EC6B7A33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C5E2677-5A13-3BCE-52A8-E53595AF9470}"/>
              </a:ext>
            </a:extLst>
          </p:cNvPr>
          <p:cNvSpPr txBox="1"/>
          <p:nvPr/>
        </p:nvSpPr>
        <p:spPr>
          <a:xfrm>
            <a:off x="751108" y="703210"/>
            <a:ext cx="520580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PROTOTIPAÇÃO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C00000"/>
                </a:solidFill>
                <a:latin typeface="Branding Black" panose="00000A00000000000000" charset="0"/>
              </a:rPr>
              <a:t>ETAPA </a:t>
            </a:r>
            <a:r>
              <a:rPr lang="en-US" sz="3600" b="1" dirty="0">
                <a:solidFill>
                  <a:srgbClr val="C00000"/>
                </a:solidFill>
                <a:latin typeface="Branding Black" panose="00000A00000000000000" charset="0"/>
              </a:rPr>
              <a:t>1</a:t>
            </a:r>
            <a:endParaRPr lang="pt-BR" sz="3600" b="1" dirty="0">
              <a:solidFill>
                <a:srgbClr val="C00000"/>
              </a:solidFill>
              <a:latin typeface="Branding Black" panose="00000A00000000000000" charset="0"/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621600B3-859D-EC76-A44C-DFBBC60F5EFF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B1B1CB17-C613-FC6C-8234-807F4E019AF0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88E49731-04B4-F6BB-5C9D-31C4E18F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994D049-E2F7-DDD9-412C-908A476DD948}"/>
              </a:ext>
            </a:extLst>
          </p:cNvPr>
          <p:cNvSpPr txBox="1"/>
          <p:nvPr/>
        </p:nvSpPr>
        <p:spPr>
          <a:xfrm>
            <a:off x="6529687" y="1800449"/>
            <a:ext cx="5228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Tabela de Estoque:</a:t>
            </a:r>
            <a:endParaRPr lang="pt-BR" dirty="0"/>
          </a:p>
          <a:p>
            <a:pPr algn="just"/>
            <a:r>
              <a:rPr lang="pt-BR" dirty="0"/>
              <a:t>A estrutura seguirá o mesmo formato indicado acima no cabeçalho, incluindo a forma de abrir o menu lateral, etc. Aparecerá as informações de quantidade de produtos, quantidade de clientes atendidos de valor total das vendas, abaixo teremos a mesma estruturas de inputs da página de vendas, porém com um menu de navegação para facilitar a navegação entre os inputs, e logo abaixo a tabela com a possibilidade de fechar e abri-la.</a:t>
            </a: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4FE665-9374-7B48-9E9C-A01C613850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52" r="2511"/>
          <a:stretch/>
        </p:blipFill>
        <p:spPr>
          <a:xfrm>
            <a:off x="836785" y="2509249"/>
            <a:ext cx="4896372" cy="24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1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16F2E-6D91-66E6-51A4-47412C8A0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B41B174A-92FD-1706-C26B-A2D10CE0B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381031E3-61CD-C458-FD53-FCD7C4FFD295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B488F12A-C584-8AC9-46BF-A7D2895C07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113390F1-806A-DD4A-AB83-29759C25D55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790B8669-4D03-6D48-1E9B-62F8DCF01A8E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9BA7503-3A1F-1908-BF5E-E950F5CA8182}"/>
              </a:ext>
            </a:extLst>
          </p:cNvPr>
          <p:cNvSpPr txBox="1"/>
          <p:nvPr/>
        </p:nvSpPr>
        <p:spPr>
          <a:xfrm>
            <a:off x="751108" y="703210"/>
            <a:ext cx="520580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PROTOTIPAÇÃO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C00000"/>
                </a:solidFill>
                <a:latin typeface="Branding Black" panose="00000A00000000000000" charset="0"/>
              </a:rPr>
              <a:t>ETAPA 1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F9BFF88-5109-D6A1-7286-E46D7D0E3D37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4558F94A-4603-EF77-BEE2-885EAB3147BB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8A032830-4A32-4A21-922B-DFD9F5070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F7E88CE9-3E3B-128B-D3BC-AF83589D939C}"/>
              </a:ext>
            </a:extLst>
          </p:cNvPr>
          <p:cNvSpPr txBox="1"/>
          <p:nvPr/>
        </p:nvSpPr>
        <p:spPr>
          <a:xfrm>
            <a:off x="6516884" y="1574938"/>
            <a:ext cx="5254232" cy="3929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pt-BR" sz="1600" b="1" dirty="0"/>
              <a:t>Página de Vendas: </a:t>
            </a:r>
            <a:r>
              <a:rPr lang="pt-BR" sz="1600" dirty="0"/>
              <a:t>Seguiremos com a mesma estrutura de cima(header), e também com o</a:t>
            </a:r>
            <a:r>
              <a:rPr lang="en-US" sz="1600" dirty="0"/>
              <a:t> </a:t>
            </a:r>
            <a:r>
              <a:rPr lang="pt-BR" sz="1600" dirty="0"/>
              <a:t>mesmo menu lateral, porem agora teremos a estrutura de vendas, onde terá uma</a:t>
            </a:r>
            <a:r>
              <a:rPr lang="en-US" sz="1600" dirty="0"/>
              <a:t> </a:t>
            </a:r>
            <a:r>
              <a:rPr lang="pt-BR" sz="1600" dirty="0"/>
              <a:t>caixa para você escrever o nome do produto, a outra pra você descrever o preço</a:t>
            </a:r>
            <a:r>
              <a:rPr lang="en-US" sz="1600" dirty="0"/>
              <a:t> </a:t>
            </a:r>
            <a:r>
              <a:rPr lang="pt-BR" sz="1600" dirty="0"/>
              <a:t>etc.., logo abaixo teremos 4 botões centrais são eles: adicionar, atualizar,</a:t>
            </a:r>
            <a:r>
              <a:rPr lang="en-US" sz="1600" dirty="0"/>
              <a:t> </a:t>
            </a:r>
            <a:r>
              <a:rPr lang="pt-BR" sz="1600" dirty="0"/>
              <a:t>excluir e cancelar. Logo abaixo a tabela onde conta com as informações das vendas</a:t>
            </a:r>
            <a:r>
              <a:rPr lang="en-US" sz="1600" dirty="0"/>
              <a:t> </a:t>
            </a:r>
            <a:r>
              <a:rPr lang="pt-BR" sz="1600" dirty="0"/>
              <a:t>como: id, preço, quantidade etc...</a:t>
            </a:r>
            <a:br>
              <a:rPr lang="pt-BR" sz="1600" dirty="0"/>
            </a:br>
            <a:endParaRPr lang="en-US" sz="1600" dirty="0"/>
          </a:p>
          <a:p>
            <a:pPr algn="just">
              <a:lnSpc>
                <a:spcPts val="2000"/>
              </a:lnSpc>
            </a:pPr>
            <a:r>
              <a:rPr lang="pt-BR" sz="1600" b="1" dirty="0"/>
              <a:t>Página de Listagem: </a:t>
            </a:r>
            <a:r>
              <a:rPr lang="pt-BR" sz="1600" dirty="0"/>
              <a:t>Seguindo o mesmo padrão das outras paginas seguiremos o mesmo padrão de header, e mesmo padrão de menu lateral. Teremos um espaço onde você</a:t>
            </a:r>
            <a:r>
              <a:rPr lang="en-US" sz="1600" dirty="0"/>
              <a:t> </a:t>
            </a:r>
            <a:r>
              <a:rPr lang="pt-BR" sz="1600" dirty="0"/>
              <a:t>colocará a id ou o nome doque você quer listar e logo ao lado, uma caixinha para que você selecione a tabela que deseja que apareça as informações na tela.</a:t>
            </a:r>
            <a:endParaRPr lang="pt-B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70E4D8-5762-3AA9-464C-728A56EEA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412" y="1845368"/>
            <a:ext cx="4113868" cy="4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2D8F1C5-1F51-4070-AC27-2715429151C3}"/>
              </a:ext>
            </a:extLst>
          </p:cNvPr>
          <p:cNvSpPr/>
          <p:nvPr/>
        </p:nvSpPr>
        <p:spPr>
          <a:xfrm rot="10800000">
            <a:off x="5956915" y="1700188"/>
            <a:ext cx="264039" cy="37151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265" y="1722266"/>
            <a:ext cx="495892" cy="34776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55CC5FA-B5E7-4481-B120-B48C9C6614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0872" y="187683"/>
            <a:ext cx="431128" cy="118907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BBF1E5A-848D-4096-A5E8-2E6B30E49C4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A1DBA6-CF5E-4FA5-BC15-6ECFBE7B63B5}"/>
              </a:ext>
            </a:extLst>
          </p:cNvPr>
          <p:cNvSpPr txBox="1"/>
          <p:nvPr/>
        </p:nvSpPr>
        <p:spPr>
          <a:xfrm>
            <a:off x="815546" y="703211"/>
            <a:ext cx="642522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14143C"/>
                </a:solidFill>
                <a:latin typeface="Branding Black" panose="00000A00000000000000" charset="0"/>
              </a:rPr>
              <a:t>DOCUMENTO DE REQUISITOS</a:t>
            </a:r>
          </a:p>
          <a:p>
            <a:pPr>
              <a:lnSpc>
                <a:spcPts val="3800"/>
              </a:lnSpc>
            </a:pPr>
            <a:r>
              <a:rPr lang="pt-BR" sz="3600" b="1" dirty="0">
                <a:solidFill>
                  <a:srgbClr val="FF0000"/>
                </a:solidFill>
                <a:latin typeface="Branding Black" panose="00000A00000000000000" charset="0"/>
              </a:rPr>
              <a:t>ETAPA 2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FFBFD48-FB4A-9167-2489-002E32D17211}"/>
              </a:ext>
            </a:extLst>
          </p:cNvPr>
          <p:cNvGrpSpPr/>
          <p:nvPr/>
        </p:nvGrpSpPr>
        <p:grpSpPr>
          <a:xfrm>
            <a:off x="10218198" y="6134471"/>
            <a:ext cx="1645041" cy="672618"/>
            <a:chOff x="10218198" y="6134471"/>
            <a:chExt cx="1645041" cy="67261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7B9C220-0099-BF18-9F8E-C7186344F439}"/>
                </a:ext>
              </a:extLst>
            </p:cNvPr>
            <p:cNvSpPr/>
            <p:nvPr/>
          </p:nvSpPr>
          <p:spPr>
            <a:xfrm>
              <a:off x="10218198" y="6134471"/>
              <a:ext cx="1645041" cy="672618"/>
            </a:xfrm>
            <a:prstGeom prst="rect">
              <a:avLst/>
            </a:prstGeom>
            <a:solidFill>
              <a:srgbClr val="14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50BD8CDB-B6C4-3AF6-7BD9-2149B0DD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37796" y="6311197"/>
              <a:ext cx="992490" cy="28309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CBDD9D-0BAE-E280-8D0E-E069F2856033}"/>
              </a:ext>
            </a:extLst>
          </p:cNvPr>
          <p:cNvSpPr txBox="1"/>
          <p:nvPr/>
        </p:nvSpPr>
        <p:spPr>
          <a:xfrm>
            <a:off x="6444711" y="1722266"/>
            <a:ext cx="5540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Nesta etapa, foram elencados os requisitos do projeto para guiar o desenvolvimento, visando a construção de um sistema robusto e eficiente. Este sistema oferece uma gestão integrada e eficiente para cafeterias, proporcionando controle de estoque, vendas e relatórios financeiros de forma simples e intuitiva. Seu objetivo é facilitar o dia a dia dos proprietários, permitindo que eles se concentrem em oferecer uma experiência excepcional aos seus clientes.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F5C713-83A2-2729-DA67-3B4B330D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51" y="3043474"/>
            <a:ext cx="5752508" cy="384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7044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976E1C1FA8C064DA78478D3B3E9247A" ma:contentTypeVersion="13" ma:contentTypeDescription="Crie um novo documento." ma:contentTypeScope="" ma:versionID="86a61494de0bf00722254f2e834dc98b">
  <xsd:schema xmlns:xsd="http://www.w3.org/2001/XMLSchema" xmlns:xs="http://www.w3.org/2001/XMLSchema" xmlns:p="http://schemas.microsoft.com/office/2006/metadata/properties" xmlns:ns2="7da8fe31-9852-41fe-90c9-84e4b16f7cff" xmlns:ns3="49773375-428c-4d2d-86c9-cd3889b58dc5" targetNamespace="http://schemas.microsoft.com/office/2006/metadata/properties" ma:root="true" ma:fieldsID="3b5039531b2788224b54fc42dba1588f" ns2:_="" ns3:_="">
    <xsd:import namespace="7da8fe31-9852-41fe-90c9-84e4b16f7cff"/>
    <xsd:import namespace="49773375-428c-4d2d-86c9-cd3889b58d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8fe31-9852-41fe-90c9-84e4b16f7c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Marcações de imagem" ma:readOnly="false" ma:fieldId="{5cf76f15-5ced-4ddc-b409-7134ff3c332f}" ma:taxonomyMulti="true" ma:sspId="184c8c62-af11-4a97-95e1-881613c396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773375-428c-4d2d-86c9-cd3889b58dc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c324fceb-c861-45eb-83ab-6113d3f95408}" ma:internalName="TaxCatchAll" ma:showField="CatchAllData" ma:web="49773375-428c-4d2d-86c9-cd3889b58d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9773375-428c-4d2d-86c9-cd3889b58dc5" xsi:nil="true"/>
    <lcf76f155ced4ddcb4097134ff3c332f xmlns="7da8fe31-9852-41fe-90c9-84e4b16f7cff">
      <Terms xmlns="http://schemas.microsoft.com/office/infopath/2007/PartnerControls"/>
    </lcf76f155ced4ddcb4097134ff3c332f>
    <SharedWithUsers xmlns="49773375-428c-4d2d-86c9-cd3889b58dc5">
      <UserInfo>
        <DisplayName>Marcos Paulo Carvalho De Oliveira</DisplayName>
        <AccountId>9264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D437DF9-2001-4C94-8457-89CC7F3391A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da8fe31-9852-41fe-90c9-84e4b16f7cff"/>
    <ds:schemaRef ds:uri="49773375-428c-4d2d-86c9-cd3889b58dc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4C6406-39F0-4F36-B3D7-F12E598C19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5A2D76-B89D-43D9-81CC-F73DB603259F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9773375-428c-4d2d-86c9-cd3889b58dc5"/>
    <ds:schemaRef ds:uri="http://purl.org/dc/elements/1.1/"/>
    <ds:schemaRef ds:uri="7da8fe31-9852-41fe-90c9-84e4b16f7cff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2178</Words>
  <Application>Microsoft Office PowerPoint</Application>
  <PresentationFormat>Widescreen</PresentationFormat>
  <Paragraphs>247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Branding Black)</vt:lpstr>
      <vt:lpstr>Branding Black</vt:lpstr>
      <vt:lpstr>Calibri (corpo)</vt:lpstr>
      <vt:lpstr>Calibri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IEL</dc:title>
  <dc:creator>Fernanda Calomeno</dc:creator>
  <cp:lastModifiedBy>RogerinDu Grau</cp:lastModifiedBy>
  <cp:revision>78</cp:revision>
  <dcterms:created xsi:type="dcterms:W3CDTF">2022-03-17T13:16:59Z</dcterms:created>
  <dcterms:modified xsi:type="dcterms:W3CDTF">2024-11-17T21:02:47Z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0x0101008976E1C1FA8C064DA78478D3B3E9247A</vt:lpwstr>
  </property>
  <property fmtid="{D5CDD505-2E9C-101B-9397-08002B2CF9AE}" pid="3" name="MediaServiceImageTags">
    <vt:lpwstr/>
  </property>
</Properties>
</file>